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9" r:id="rId2"/>
    <p:sldId id="260" r:id="rId3"/>
    <p:sldId id="256" r:id="rId4"/>
    <p:sldId id="274" r:id="rId5"/>
    <p:sldId id="275" r:id="rId6"/>
    <p:sldId id="276" r:id="rId7"/>
    <p:sldId id="280" r:id="rId8"/>
    <p:sldId id="272" r:id="rId9"/>
    <p:sldId id="267" r:id="rId10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nvi" initials="s" lastIdx="1" clrIdx="0">
    <p:extLst>
      <p:ext uri="{19B8F6BF-5375-455C-9EA6-DF929625EA0E}">
        <p15:presenceInfo xmlns:p15="http://schemas.microsoft.com/office/powerpoint/2012/main" userId="sunv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E5E5"/>
    <a:srgbClr val="FFCCCC"/>
    <a:srgbClr val="FFFFAF"/>
    <a:srgbClr val="FF99CC"/>
    <a:srgbClr val="FFE1FF"/>
    <a:srgbClr val="FFFFCC"/>
    <a:srgbClr val="FFCCFF"/>
    <a:srgbClr val="FFEFFF"/>
    <a:srgbClr val="FF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F4821-9E6C-41AD-973B-57AD5A692814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D38A7-CAC1-4BA9-A91D-F85E230A0D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1227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D38A7-CAC1-4BA9-A91D-F85E230A0DA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1705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4ABA-3141-44F1-BDF2-181751A07ACB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03B1-0E29-4BB3-993C-313E1BB4D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766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4ABA-3141-44F1-BDF2-181751A07ACB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03B1-0E29-4BB3-993C-313E1BB4D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832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4ABA-3141-44F1-BDF2-181751A07ACB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03B1-0E29-4BB3-993C-313E1BB4D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8708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4ABA-3141-44F1-BDF2-181751A07ACB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03B1-0E29-4BB3-993C-313E1BB4D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325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4ABA-3141-44F1-BDF2-181751A07ACB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03B1-0E29-4BB3-993C-313E1BB4D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9308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4ABA-3141-44F1-BDF2-181751A07ACB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03B1-0E29-4BB3-993C-313E1BB4D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045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4ABA-3141-44F1-BDF2-181751A07ACB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03B1-0E29-4BB3-993C-313E1BB4D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621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4ABA-3141-44F1-BDF2-181751A07ACB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03B1-0E29-4BB3-993C-313E1BB4D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5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4ABA-3141-44F1-BDF2-181751A07ACB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03B1-0E29-4BB3-993C-313E1BB4D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4250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4ABA-3141-44F1-BDF2-181751A07ACB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03B1-0E29-4BB3-993C-313E1BB4D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576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74ABA-3141-44F1-BDF2-181751A07ACB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803B1-0E29-4BB3-993C-313E1BB4D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123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74ABA-3141-44F1-BDF2-181751A07ACB}" type="datetimeFigureOut">
              <a:rPr kumimoji="1" lang="ja-JP" altLang="en-US" smtClean="0"/>
              <a:t>2025/2/17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803B1-0E29-4BB3-993C-313E1BB4DF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764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F20E5-4942-342E-662D-5438B87E5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079C169-DC83-B188-C122-B002DEA1978D}"/>
              </a:ext>
            </a:extLst>
          </p:cNvPr>
          <p:cNvSpPr txBox="1"/>
          <p:nvPr/>
        </p:nvSpPr>
        <p:spPr>
          <a:xfrm>
            <a:off x="413326" y="424440"/>
            <a:ext cx="8571577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介護で働く </a:t>
            </a:r>
            <a:endParaRPr kumimoji="1"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kumimoji="1"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5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①技能実習　</a:t>
            </a:r>
            <a:endParaRPr kumimoji="1" lang="en-US" altLang="ja-JP" sz="5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kumimoji="1" lang="en-US" altLang="ja-JP" sz="5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5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②特定技能</a:t>
            </a:r>
            <a:endParaRPr kumimoji="1" lang="en-US" altLang="ja-JP" sz="5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kumimoji="1" lang="en-US" altLang="ja-JP" sz="5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5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③在留資格「介護」</a:t>
            </a:r>
            <a:r>
              <a:rPr kumimoji="1" lang="ja-JP" altLang="en-US" sz="6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109C1F-588B-C681-E6B6-977E86EACE79}"/>
              </a:ext>
            </a:extLst>
          </p:cNvPr>
          <p:cNvSpPr txBox="1"/>
          <p:nvPr/>
        </p:nvSpPr>
        <p:spPr>
          <a:xfrm>
            <a:off x="652542" y="190514"/>
            <a:ext cx="19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かい　ご　　　はたら</a:t>
            </a: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5667235A-C26D-B864-2759-8E2E56177468}"/>
              </a:ext>
            </a:extLst>
          </p:cNvPr>
          <p:cNvCxnSpPr/>
          <p:nvPr/>
        </p:nvCxnSpPr>
        <p:spPr>
          <a:xfrm>
            <a:off x="159097" y="997660"/>
            <a:ext cx="8778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06B9399-AFCF-60F4-AF19-CB4F10222323}"/>
              </a:ext>
            </a:extLst>
          </p:cNvPr>
          <p:cNvSpPr txBox="1"/>
          <p:nvPr/>
        </p:nvSpPr>
        <p:spPr>
          <a:xfrm>
            <a:off x="2519733" y="1160150"/>
            <a:ext cx="2965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ぎ　のう　じっしゅう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F58E31C-C72E-53FD-F018-547B2ABD19C4}"/>
              </a:ext>
            </a:extLst>
          </p:cNvPr>
          <p:cNvSpPr txBox="1"/>
          <p:nvPr/>
        </p:nvSpPr>
        <p:spPr>
          <a:xfrm>
            <a:off x="2371189" y="2770753"/>
            <a:ext cx="2933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とく　てい　ぎ　のう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2D41DCA-73F8-134D-1EA9-1B19EE984F20}"/>
              </a:ext>
            </a:extLst>
          </p:cNvPr>
          <p:cNvSpPr txBox="1"/>
          <p:nvPr/>
        </p:nvSpPr>
        <p:spPr>
          <a:xfrm>
            <a:off x="2519733" y="4543845"/>
            <a:ext cx="5230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ざいりゅう　し　かく　　　　かい　ご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B092319-6CDC-4F07-9900-020243588A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14" t="-3656" r="17514" b="3656"/>
          <a:stretch/>
        </p:blipFill>
        <p:spPr>
          <a:xfrm>
            <a:off x="365760" y="4904576"/>
            <a:ext cx="1457326" cy="1811909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197187E-0361-4424-9EE9-EA1E3DEA234C}"/>
              </a:ext>
            </a:extLst>
          </p:cNvPr>
          <p:cNvCxnSpPr>
            <a:cxnSpLocks/>
          </p:cNvCxnSpPr>
          <p:nvPr/>
        </p:nvCxnSpPr>
        <p:spPr>
          <a:xfrm>
            <a:off x="1836583" y="5641739"/>
            <a:ext cx="5779022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AB6CB0B-988B-CB9A-A403-68C54ACBE254}"/>
              </a:ext>
            </a:extLst>
          </p:cNvPr>
          <p:cNvSpPr txBox="1"/>
          <p:nvPr/>
        </p:nvSpPr>
        <p:spPr>
          <a:xfrm>
            <a:off x="6065575" y="1585956"/>
            <a:ext cx="1685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Magang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1F52FA-11F2-9D8F-7765-C2FFCF1E7629}"/>
              </a:ext>
            </a:extLst>
          </p:cNvPr>
          <p:cNvSpPr txBox="1"/>
          <p:nvPr/>
        </p:nvSpPr>
        <p:spPr>
          <a:xfrm>
            <a:off x="5514865" y="2995722"/>
            <a:ext cx="2933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Specified Skill Worker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E2C0BFA-C911-8A4F-4193-B5158EFC402C}"/>
              </a:ext>
            </a:extLst>
          </p:cNvPr>
          <p:cNvSpPr txBox="1"/>
          <p:nvPr/>
        </p:nvSpPr>
        <p:spPr>
          <a:xfrm>
            <a:off x="3351815" y="93363"/>
            <a:ext cx="49170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Cara </a:t>
            </a:r>
            <a:r>
              <a:rPr kumimoji="1" lang="en-US" altLang="ja-JP" sz="28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menjadi</a:t>
            </a:r>
            <a: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kumimoji="1" lang="en-US" altLang="ja-JP" sz="28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Perawat</a:t>
            </a:r>
            <a: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kumimoji="1" lang="en-US" altLang="ja-JP" sz="28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Lansia</a:t>
            </a:r>
            <a: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di </a:t>
            </a:r>
            <a:r>
              <a:rPr kumimoji="1" lang="en-US" altLang="ja-JP" sz="28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Jepang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F3A3990-EF46-533C-12D5-167CC0426DE9}"/>
              </a:ext>
            </a:extLst>
          </p:cNvPr>
          <p:cNvSpPr txBox="1"/>
          <p:nvPr/>
        </p:nvSpPr>
        <p:spPr>
          <a:xfrm>
            <a:off x="3131759" y="5862129"/>
            <a:ext cx="2933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Visa </a:t>
            </a:r>
            <a:r>
              <a:rPr kumimoji="1" lang="en-US" altLang="ja-JP" sz="28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Kaigo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709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5212D-9227-2E97-5DE9-F8B86925C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957EFFF-8A87-DA1F-833D-A04DD0DA9C7B}"/>
              </a:ext>
            </a:extLst>
          </p:cNvPr>
          <p:cNvSpPr txBox="1"/>
          <p:nvPr/>
        </p:nvSpPr>
        <p:spPr>
          <a:xfrm>
            <a:off x="167326" y="513714"/>
            <a:ext cx="63401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在留資格「介護」のよい点</a:t>
            </a:r>
            <a:endParaRPr kumimoji="1"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kumimoji="1" lang="en-US" altLang="ja-JP" sz="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kumimoji="1" lang="en-US" altLang="ja-JP" sz="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D5958790-8CA7-8395-B176-F425DCBD1F9D}"/>
              </a:ext>
            </a:extLst>
          </p:cNvPr>
          <p:cNvCxnSpPr/>
          <p:nvPr/>
        </p:nvCxnSpPr>
        <p:spPr>
          <a:xfrm>
            <a:off x="125009" y="1065377"/>
            <a:ext cx="8778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DDDDE3D-B199-0F12-6CDF-19B66595DE57}"/>
              </a:ext>
            </a:extLst>
          </p:cNvPr>
          <p:cNvSpPr txBox="1"/>
          <p:nvPr/>
        </p:nvSpPr>
        <p:spPr>
          <a:xfrm>
            <a:off x="242668" y="235738"/>
            <a:ext cx="6189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ざいりゅう　し　かく　　　　　かい　　ご　　　　　　　　　　　　　　　　　てん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E9A90E6-3C44-7B22-6921-8E84693BF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384" y="1366353"/>
            <a:ext cx="2486025" cy="17145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12DB241-9627-99B3-FC56-6E8B072CB9B2}"/>
              </a:ext>
            </a:extLst>
          </p:cNvPr>
          <p:cNvSpPr txBox="1"/>
          <p:nvPr/>
        </p:nvSpPr>
        <p:spPr>
          <a:xfrm>
            <a:off x="3140700" y="3345294"/>
            <a:ext cx="2636999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家族も</a:t>
            </a:r>
            <a:endParaRPr kumimoji="1" lang="en-US" altLang="ja-JP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kumimoji="1" lang="en-US" altLang="ja-JP" sz="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一緒に</a:t>
            </a:r>
            <a:endParaRPr kumimoji="1" lang="en-US" altLang="ja-JP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kumimoji="1" lang="en-US" altLang="ja-JP" sz="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暮らせる</a:t>
            </a:r>
            <a:endParaRPr lang="ja-JP" altLang="en-US" sz="44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EE75E89-CADC-6A12-3152-A1C562B63C2E}"/>
              </a:ext>
            </a:extLst>
          </p:cNvPr>
          <p:cNvSpPr txBox="1"/>
          <p:nvPr/>
        </p:nvSpPr>
        <p:spPr>
          <a:xfrm>
            <a:off x="604816" y="3120320"/>
            <a:ext cx="26369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給料が</a:t>
            </a:r>
            <a:endParaRPr kumimoji="1" lang="en-US" altLang="ja-JP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kumimoji="1" lang="en-US" altLang="ja-JP" sz="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上がる</a:t>
            </a:r>
            <a:endParaRPr kumimoji="1" lang="en-US" altLang="ja-JP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5F4C956-C6ED-460E-DD88-FC9727F3255E}"/>
              </a:ext>
            </a:extLst>
          </p:cNvPr>
          <p:cNvSpPr txBox="1"/>
          <p:nvPr/>
        </p:nvSpPr>
        <p:spPr>
          <a:xfrm>
            <a:off x="5968945" y="3536901"/>
            <a:ext cx="3507767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長く日本で</a:t>
            </a:r>
            <a:endParaRPr kumimoji="1" lang="en-US" altLang="ja-JP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kumimoji="1" lang="en-US" altLang="ja-JP" sz="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kumimoji="1" lang="en-US" altLang="ja-JP" sz="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4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生活できる</a:t>
            </a:r>
            <a:endParaRPr kumimoji="1" lang="en-US" altLang="ja-JP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EDA9F0A-7C1F-FFA4-8972-8E107687C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19" y="1344984"/>
            <a:ext cx="2176903" cy="163066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CA992AA-2475-448B-7E2D-52145F1C1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009" y="1307187"/>
            <a:ext cx="1595928" cy="1923298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F11937F-B2E9-486B-B177-1A6C3BF6A14C}"/>
              </a:ext>
            </a:extLst>
          </p:cNvPr>
          <p:cNvSpPr txBox="1"/>
          <p:nvPr/>
        </p:nvSpPr>
        <p:spPr>
          <a:xfrm>
            <a:off x="637346" y="2903539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きゅうりょう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8545C4D-1A34-439E-90E5-41FBFE5DB430}"/>
              </a:ext>
            </a:extLst>
          </p:cNvPr>
          <p:cNvSpPr txBox="1"/>
          <p:nvPr/>
        </p:nvSpPr>
        <p:spPr>
          <a:xfrm>
            <a:off x="3312558" y="3914276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いっ　</a:t>
            </a:r>
            <a:r>
              <a:rPr kumimoji="1" lang="ja-JP" altLang="en-US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しょ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5B5067B-E51E-4F9A-8E17-52863D534742}"/>
              </a:ext>
            </a:extLst>
          </p:cNvPr>
          <p:cNvSpPr txBox="1"/>
          <p:nvPr/>
        </p:nvSpPr>
        <p:spPr>
          <a:xfrm>
            <a:off x="3251484" y="466697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kumimoji="1" lang="ja-JP" altLang="en-US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C8F5C3B-EAEA-4A84-994B-0934594778FD}"/>
              </a:ext>
            </a:extLst>
          </p:cNvPr>
          <p:cNvSpPr txBox="1"/>
          <p:nvPr/>
        </p:nvSpPr>
        <p:spPr>
          <a:xfrm>
            <a:off x="6122035" y="3258184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なが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923AC23-2A6E-45CB-A225-00A47A8C8D02}"/>
              </a:ext>
            </a:extLst>
          </p:cNvPr>
          <p:cNvSpPr txBox="1"/>
          <p:nvPr/>
        </p:nvSpPr>
        <p:spPr>
          <a:xfrm>
            <a:off x="6032813" y="4198620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せいかつ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FBF285D-6AEE-4036-9CB0-DA2CAD91E0AD}"/>
              </a:ext>
            </a:extLst>
          </p:cNvPr>
          <p:cNvSpPr txBox="1"/>
          <p:nvPr/>
        </p:nvSpPr>
        <p:spPr>
          <a:xfrm>
            <a:off x="792896" y="372048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4834A36-E8F6-4B7D-9DE9-9F33E0F04023}"/>
              </a:ext>
            </a:extLst>
          </p:cNvPr>
          <p:cNvSpPr txBox="1"/>
          <p:nvPr/>
        </p:nvSpPr>
        <p:spPr>
          <a:xfrm>
            <a:off x="3232344" y="3138403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か  　ぞく 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1C5E40B-DFB5-499B-B3C7-01D08A364C30}"/>
              </a:ext>
            </a:extLst>
          </p:cNvPr>
          <p:cNvSpPr txBox="1"/>
          <p:nvPr/>
        </p:nvSpPr>
        <p:spPr>
          <a:xfrm>
            <a:off x="7122292" y="3299184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に　 ほん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3A219F9-FA44-7573-0F56-B9C6215C2601}"/>
              </a:ext>
            </a:extLst>
          </p:cNvPr>
          <p:cNvSpPr txBox="1"/>
          <p:nvPr/>
        </p:nvSpPr>
        <p:spPr>
          <a:xfrm>
            <a:off x="-61256" y="4799890"/>
            <a:ext cx="2933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Gaji</a:t>
            </a:r>
            <a: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kumimoji="1" lang="en-US" altLang="ja-JP" sz="28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lebih</a:t>
            </a:r>
            <a: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kumimoji="1" lang="en-US" altLang="ja-JP" sz="28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besar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0AF2613-9802-086B-DFCB-D8A59373761D}"/>
              </a:ext>
            </a:extLst>
          </p:cNvPr>
          <p:cNvSpPr txBox="1"/>
          <p:nvPr/>
        </p:nvSpPr>
        <p:spPr>
          <a:xfrm>
            <a:off x="2843883" y="5577556"/>
            <a:ext cx="2933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Bisa </a:t>
            </a:r>
            <a:r>
              <a:rPr kumimoji="1" lang="en-US" altLang="ja-JP" sz="28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membawa</a:t>
            </a:r>
            <a: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kumimoji="1" lang="en-US" altLang="ja-JP" sz="28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keluarga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2199F0A-5B29-B383-F66F-30750D91B3B0}"/>
              </a:ext>
            </a:extLst>
          </p:cNvPr>
          <p:cNvSpPr txBox="1"/>
          <p:nvPr/>
        </p:nvSpPr>
        <p:spPr>
          <a:xfrm>
            <a:off x="5777699" y="5108615"/>
            <a:ext cx="3256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Bisa </a:t>
            </a:r>
            <a:r>
              <a:rPr kumimoji="1" lang="en-US" altLang="ja-JP" sz="28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tinggal</a:t>
            </a:r>
            <a: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lama di </a:t>
            </a:r>
            <a:r>
              <a:rPr kumimoji="1" lang="en-US" altLang="ja-JP" sz="28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Jepang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3" name="星: 6 pt 12">
            <a:extLst>
              <a:ext uri="{FF2B5EF4-FFF2-40B4-BE49-F238E27FC236}">
                <a16:creationId xmlns:a16="http://schemas.microsoft.com/office/drawing/2014/main" id="{4B3F87B8-AF7A-922C-D4D7-410127C66F8D}"/>
              </a:ext>
            </a:extLst>
          </p:cNvPr>
          <p:cNvSpPr/>
          <p:nvPr/>
        </p:nvSpPr>
        <p:spPr>
          <a:xfrm rot="20456170">
            <a:off x="6734481" y="127288"/>
            <a:ext cx="2149749" cy="1182359"/>
          </a:xfrm>
          <a:prstGeom prst="star6">
            <a:avLst>
              <a:gd name="adj" fmla="val 40492"/>
              <a:gd name="hf" fmla="val 1154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en-US" altLang="ja-JP" sz="24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Kelebihan</a:t>
            </a:r>
            <a:r>
              <a:rPr kumimoji="1" lang="en-US" altLang="ja-JP" sz="2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Visa </a:t>
            </a:r>
            <a:r>
              <a:rPr kumimoji="1" lang="en-US" altLang="ja-JP" sz="24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Kaigo</a:t>
            </a:r>
            <a:endParaRPr kumimoji="1" lang="ja-JP" altLang="en-US" sz="2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404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A2D1CAFC-07C9-DFC7-E13A-B2B7B8D2FE8E}"/>
              </a:ext>
            </a:extLst>
          </p:cNvPr>
          <p:cNvSpPr/>
          <p:nvPr/>
        </p:nvSpPr>
        <p:spPr>
          <a:xfrm>
            <a:off x="941726" y="1249698"/>
            <a:ext cx="8090647" cy="5423261"/>
          </a:xfrm>
          <a:prstGeom prst="rect">
            <a:avLst/>
          </a:prstGeom>
          <a:solidFill>
            <a:srgbClr val="FFE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E275323B-D820-4A49-A3B0-3F469AD33A32}"/>
              </a:ext>
            </a:extLst>
          </p:cNvPr>
          <p:cNvSpPr/>
          <p:nvPr/>
        </p:nvSpPr>
        <p:spPr>
          <a:xfrm>
            <a:off x="6971227" y="2137858"/>
            <a:ext cx="1880265" cy="36161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287B6ED1-388E-42D2-ACFB-85EAD11F18CE}"/>
              </a:ext>
            </a:extLst>
          </p:cNvPr>
          <p:cNvSpPr/>
          <p:nvPr/>
        </p:nvSpPr>
        <p:spPr>
          <a:xfrm>
            <a:off x="4055263" y="2137858"/>
            <a:ext cx="2646001" cy="36161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987BBC88-C1F8-4157-BE6C-9E62CCE5C81A}"/>
              </a:ext>
            </a:extLst>
          </p:cNvPr>
          <p:cNvSpPr/>
          <p:nvPr/>
        </p:nvSpPr>
        <p:spPr>
          <a:xfrm>
            <a:off x="1269426" y="3429000"/>
            <a:ext cx="2561093" cy="31035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1A99632-BCD9-952E-959D-5C1E3A6E071B}"/>
              </a:ext>
            </a:extLst>
          </p:cNvPr>
          <p:cNvSpPr txBox="1"/>
          <p:nvPr/>
        </p:nvSpPr>
        <p:spPr>
          <a:xfrm>
            <a:off x="98474" y="185036"/>
            <a:ext cx="6853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日本で介護福祉士として働く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3F41C43D-8C9B-62BC-2A1F-B812D4AF8FBD}"/>
              </a:ext>
            </a:extLst>
          </p:cNvPr>
          <p:cNvCxnSpPr/>
          <p:nvPr/>
        </p:nvCxnSpPr>
        <p:spPr>
          <a:xfrm>
            <a:off x="135352" y="750088"/>
            <a:ext cx="8778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図 7">
            <a:extLst>
              <a:ext uri="{FF2B5EF4-FFF2-40B4-BE49-F238E27FC236}">
                <a16:creationId xmlns:a16="http://schemas.microsoft.com/office/drawing/2014/main" id="{D63C5527-261B-D1D3-7D1F-DA1040939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816" y="3661836"/>
            <a:ext cx="2447797" cy="1272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37B6940-73FD-DC6A-9CDD-59FB05F5C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87" y="2030680"/>
            <a:ext cx="732721" cy="98425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DE70CFE-47A8-FB75-DBA4-A8F757103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044" y="4644401"/>
            <a:ext cx="771924" cy="1036913"/>
          </a:xfrm>
          <a:prstGeom prst="rect">
            <a:avLst/>
          </a:prstGeom>
        </p:spPr>
      </p:pic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245749AA-3C67-EEF6-7AFD-B0F6F08ED349}"/>
              </a:ext>
            </a:extLst>
          </p:cNvPr>
          <p:cNvCxnSpPr>
            <a:cxnSpLocks/>
          </p:cNvCxnSpPr>
          <p:nvPr/>
        </p:nvCxnSpPr>
        <p:spPr>
          <a:xfrm flipV="1">
            <a:off x="971128" y="2490962"/>
            <a:ext cx="3051818" cy="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6585FF3E-3D21-7414-85D0-C80847FC3EE9}"/>
              </a:ext>
            </a:extLst>
          </p:cNvPr>
          <p:cNvCxnSpPr>
            <a:cxnSpLocks/>
          </p:cNvCxnSpPr>
          <p:nvPr/>
        </p:nvCxnSpPr>
        <p:spPr>
          <a:xfrm>
            <a:off x="6731048" y="3824305"/>
            <a:ext cx="235326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C1462DBA-4668-D349-C1C8-73DA93EC494F}"/>
              </a:ext>
            </a:extLst>
          </p:cNvPr>
          <p:cNvCxnSpPr>
            <a:cxnSpLocks/>
          </p:cNvCxnSpPr>
          <p:nvPr/>
        </p:nvCxnSpPr>
        <p:spPr>
          <a:xfrm>
            <a:off x="3866981" y="5317244"/>
            <a:ext cx="162983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F8B15F5-C2E3-4A40-3A8F-510748814962}"/>
              </a:ext>
            </a:extLst>
          </p:cNvPr>
          <p:cNvSpPr txBox="1"/>
          <p:nvPr/>
        </p:nvSpPr>
        <p:spPr>
          <a:xfrm>
            <a:off x="297137" y="213785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N2</a:t>
            </a:r>
            <a:endParaRPr kumimoji="1" lang="ja-JP" altLang="en-US" sz="28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0B50EA4-3E73-6B89-3376-7828624BCA4F}"/>
              </a:ext>
            </a:extLst>
          </p:cNvPr>
          <p:cNvSpPr txBox="1"/>
          <p:nvPr/>
        </p:nvSpPr>
        <p:spPr>
          <a:xfrm>
            <a:off x="312844" y="4735117"/>
            <a:ext cx="5437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N3</a:t>
            </a:r>
          </a:p>
          <a:p>
            <a:r>
              <a:rPr kumimoji="1" lang="en-US" altLang="ja-JP" sz="28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N4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E9BF81A-B0F1-FD82-FAAF-6B68DE3FF8C9}"/>
              </a:ext>
            </a:extLst>
          </p:cNvPr>
          <p:cNvSpPr txBox="1"/>
          <p:nvPr/>
        </p:nvSpPr>
        <p:spPr>
          <a:xfrm>
            <a:off x="1443771" y="3752865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日本語学校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37345CCD-5B0D-A9DE-4D99-6B304DF7FDBF}"/>
              </a:ext>
            </a:extLst>
          </p:cNvPr>
          <p:cNvSpPr txBox="1"/>
          <p:nvPr/>
        </p:nvSpPr>
        <p:spPr>
          <a:xfrm>
            <a:off x="1574721" y="5784746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１</a:t>
            </a:r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年</a:t>
            </a:r>
            <a:r>
              <a:rPr kumimoji="1"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６</a:t>
            </a:r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ヶ月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915166D3-17AB-5884-8A07-0ED66F7577DC}"/>
              </a:ext>
            </a:extLst>
          </p:cNvPr>
          <p:cNvSpPr txBox="1"/>
          <p:nvPr/>
        </p:nvSpPr>
        <p:spPr>
          <a:xfrm>
            <a:off x="4164296" y="2399468"/>
            <a:ext cx="2339102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サンビレッジ</a:t>
            </a:r>
            <a:endParaRPr kumimoji="1"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kumimoji="1" lang="en-US" altLang="ja-JP" sz="9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介護の学校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6EA9976-BE62-0851-21B3-DCEFA20B2E32}"/>
              </a:ext>
            </a:extLst>
          </p:cNvPr>
          <p:cNvSpPr txBox="1"/>
          <p:nvPr/>
        </p:nvSpPr>
        <p:spPr>
          <a:xfrm>
            <a:off x="4881231" y="4946770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２</a:t>
            </a:r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年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39E77329-C137-5257-9AD2-37FDD1F8E31C}"/>
              </a:ext>
            </a:extLst>
          </p:cNvPr>
          <p:cNvSpPr txBox="1"/>
          <p:nvPr/>
        </p:nvSpPr>
        <p:spPr>
          <a:xfrm>
            <a:off x="7315485" y="2619477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新生会</a:t>
            </a:r>
            <a:endParaRPr kumimoji="1"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449DDD94-D862-BED9-68DC-7FE8F0B92667}"/>
              </a:ext>
            </a:extLst>
          </p:cNvPr>
          <p:cNvSpPr txBox="1"/>
          <p:nvPr/>
        </p:nvSpPr>
        <p:spPr>
          <a:xfrm>
            <a:off x="7513248" y="487669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就職</a:t>
            </a:r>
            <a:endParaRPr kumimoji="1"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797087D8-66EF-E4BD-C2F4-5DFA195F6423}"/>
              </a:ext>
            </a:extLst>
          </p:cNvPr>
          <p:cNvSpPr txBox="1"/>
          <p:nvPr/>
        </p:nvSpPr>
        <p:spPr>
          <a:xfrm>
            <a:off x="4314782" y="972739"/>
            <a:ext cx="902811" cy="6848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kumimoji="1" lang="en-US" altLang="ja-JP" sz="105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日本</a:t>
            </a:r>
          </a:p>
        </p:txBody>
      </p:sp>
      <p:pic>
        <p:nvPicPr>
          <p:cNvPr id="54" name="図 53">
            <a:extLst>
              <a:ext uri="{FF2B5EF4-FFF2-40B4-BE49-F238E27FC236}">
                <a16:creationId xmlns:a16="http://schemas.microsoft.com/office/drawing/2014/main" id="{856F37D9-3E7E-D486-D442-89ACAC2B10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3510" y="3189497"/>
            <a:ext cx="1952536" cy="1463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C31DA8C-ABE0-44EE-B41C-32CED745E565}"/>
              </a:ext>
            </a:extLst>
          </p:cNvPr>
          <p:cNvSpPr txBox="1"/>
          <p:nvPr/>
        </p:nvSpPr>
        <p:spPr>
          <a:xfrm>
            <a:off x="251874" y="-679"/>
            <a:ext cx="623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にほん　　　　　　かい　ご　　ふく　　し　　し　　　　　　　　　　　　　はたら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4CE527F-92F4-9526-E437-9E5339E42C94}"/>
              </a:ext>
            </a:extLst>
          </p:cNvPr>
          <p:cNvSpPr txBox="1"/>
          <p:nvPr/>
        </p:nvSpPr>
        <p:spPr>
          <a:xfrm>
            <a:off x="4426889" y="2739804"/>
            <a:ext cx="194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かいご 　　がっこう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1E2BE83-F302-2355-D2FD-B8FB3DDACF1D}"/>
              </a:ext>
            </a:extLst>
          </p:cNvPr>
          <p:cNvSpPr txBox="1"/>
          <p:nvPr/>
        </p:nvSpPr>
        <p:spPr>
          <a:xfrm>
            <a:off x="4314782" y="932569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　ほん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798B7BE-E571-2459-8D80-64152A8BBBC4}"/>
              </a:ext>
            </a:extLst>
          </p:cNvPr>
          <p:cNvSpPr txBox="1"/>
          <p:nvPr/>
        </p:nvSpPr>
        <p:spPr>
          <a:xfrm>
            <a:off x="7209687" y="2387880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しんせいかい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4F81C61-E7C3-BCAF-E9EC-A2F743DFC02C}"/>
              </a:ext>
            </a:extLst>
          </p:cNvPr>
          <p:cNvSpPr txBox="1"/>
          <p:nvPr/>
        </p:nvSpPr>
        <p:spPr>
          <a:xfrm>
            <a:off x="7317356" y="464748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しゅうしょく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100B4F6-419A-4619-7417-9E0D0468505E}"/>
              </a:ext>
            </a:extLst>
          </p:cNvPr>
          <p:cNvSpPr txBox="1"/>
          <p:nvPr/>
        </p:nvSpPr>
        <p:spPr>
          <a:xfrm>
            <a:off x="1486556" y="3545504"/>
            <a:ext cx="220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　ほん　ご　がっこう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CBFF827-5886-DC05-9181-E0D449E13D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1573" y="4337640"/>
            <a:ext cx="1880265" cy="1541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92D65087-3BB1-4DDE-B953-79471F69EF36}"/>
              </a:ext>
            </a:extLst>
          </p:cNvPr>
          <p:cNvCxnSpPr>
            <a:cxnSpLocks/>
          </p:cNvCxnSpPr>
          <p:nvPr/>
        </p:nvCxnSpPr>
        <p:spPr>
          <a:xfrm>
            <a:off x="954968" y="5296556"/>
            <a:ext cx="31445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3BC687B-D692-B47D-FB65-6A57949D1904}"/>
              </a:ext>
            </a:extLst>
          </p:cNvPr>
          <p:cNvSpPr txBox="1"/>
          <p:nvPr/>
        </p:nvSpPr>
        <p:spPr>
          <a:xfrm>
            <a:off x="38915" y="1187312"/>
            <a:ext cx="902811" cy="6848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kumimoji="1" lang="en-US" altLang="ja-JP" sz="105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en-US" altLang="ja-JP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JLPT</a:t>
            </a:r>
            <a:endParaRPr kumimoji="1" lang="ja-JP" altLang="en-US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フローチャート: 判断 9">
            <a:extLst>
              <a:ext uri="{FF2B5EF4-FFF2-40B4-BE49-F238E27FC236}">
                <a16:creationId xmlns:a16="http://schemas.microsoft.com/office/drawing/2014/main" id="{D1FB9131-D286-7977-DEBC-655866AD2D14}"/>
              </a:ext>
            </a:extLst>
          </p:cNvPr>
          <p:cNvSpPr/>
          <p:nvPr/>
        </p:nvSpPr>
        <p:spPr>
          <a:xfrm rot="20721017">
            <a:off x="6009182" y="616361"/>
            <a:ext cx="3073826" cy="924552"/>
          </a:xfrm>
          <a:prstGeom prst="flowChartDecis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err="1"/>
              <a:t>Caranya</a:t>
            </a:r>
            <a:endParaRPr kumimoji="1" lang="ja-JP" altLang="en-US" sz="32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3B58BED-C9A8-0931-F169-516ADC175397}"/>
              </a:ext>
            </a:extLst>
          </p:cNvPr>
          <p:cNvSpPr txBox="1"/>
          <p:nvPr/>
        </p:nvSpPr>
        <p:spPr>
          <a:xfrm>
            <a:off x="1285610" y="6503652"/>
            <a:ext cx="2552189" cy="376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8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Sekolah</a:t>
            </a:r>
            <a:r>
              <a:rPr kumimoji="1" lang="en-US" altLang="ja-JP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Bahasa</a:t>
            </a:r>
            <a:endParaRPr kumimoji="1" lang="ja-JP" altLang="en-US" sz="1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61596C0-8C22-5560-AE65-C6196C0837F1}"/>
              </a:ext>
            </a:extLst>
          </p:cNvPr>
          <p:cNvSpPr txBox="1"/>
          <p:nvPr/>
        </p:nvSpPr>
        <p:spPr>
          <a:xfrm>
            <a:off x="4299065" y="5745515"/>
            <a:ext cx="22043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8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Sekolah</a:t>
            </a:r>
            <a:r>
              <a:rPr kumimoji="1" lang="en-US" altLang="ja-JP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kumimoji="1" lang="en-US" altLang="ja-JP" sz="18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Kaigo</a:t>
            </a:r>
            <a:endParaRPr kumimoji="1" lang="ja-JP" altLang="en-US" sz="1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2AC977D-EC22-E863-B115-CBFF14C13F54}"/>
              </a:ext>
            </a:extLst>
          </p:cNvPr>
          <p:cNvSpPr txBox="1"/>
          <p:nvPr/>
        </p:nvSpPr>
        <p:spPr>
          <a:xfrm>
            <a:off x="6676440" y="5799387"/>
            <a:ext cx="24681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Bekerja</a:t>
            </a:r>
            <a: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kumimoji="1" lang="en-US" altLang="ja-JP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dengan</a:t>
            </a:r>
            <a: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Visa </a:t>
            </a:r>
            <a:r>
              <a:rPr kumimoji="1" lang="en-US" altLang="ja-JP" sz="18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Kaigo</a:t>
            </a:r>
            <a:endParaRPr kumimoji="1" lang="ja-JP" altLang="en-US" sz="1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5277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>
            <a:extLst>
              <a:ext uri="{FF2B5EF4-FFF2-40B4-BE49-F238E27FC236}">
                <a16:creationId xmlns:a16="http://schemas.microsoft.com/office/drawing/2014/main" id="{9B30EFB8-EE2B-4AD7-ABDC-617A5552F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398" y="4079738"/>
            <a:ext cx="3329554" cy="261700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5F167A6-1F3E-419D-BF95-1BF84ED6A901}"/>
              </a:ext>
            </a:extLst>
          </p:cNvPr>
          <p:cNvSpPr txBox="1"/>
          <p:nvPr/>
        </p:nvSpPr>
        <p:spPr>
          <a:xfrm>
            <a:off x="262979" y="368653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介護の学校に通うお金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881EBBCD-8D8A-463D-968C-94A2E48E5322}"/>
              </a:ext>
            </a:extLst>
          </p:cNvPr>
          <p:cNvCxnSpPr>
            <a:cxnSpLocks/>
          </p:cNvCxnSpPr>
          <p:nvPr/>
        </p:nvCxnSpPr>
        <p:spPr>
          <a:xfrm flipV="1">
            <a:off x="283326" y="909516"/>
            <a:ext cx="6386606" cy="304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1D9416A-25EB-4D9C-AE38-4C681816B8B2}"/>
              </a:ext>
            </a:extLst>
          </p:cNvPr>
          <p:cNvSpPr txBox="1"/>
          <p:nvPr/>
        </p:nvSpPr>
        <p:spPr>
          <a:xfrm>
            <a:off x="362991" y="141123"/>
            <a:ext cx="5221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かい　ご　　　　　がっ　こう　　　　　かよ　　　　　　　　　かね</a:t>
            </a: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20CDA0A0-DFFE-4FCF-859E-4E1C3F5120A2}"/>
              </a:ext>
            </a:extLst>
          </p:cNvPr>
          <p:cNvSpPr txBox="1">
            <a:spLocks/>
          </p:cNvSpPr>
          <p:nvPr/>
        </p:nvSpPr>
        <p:spPr>
          <a:xfrm>
            <a:off x="580940" y="3552441"/>
            <a:ext cx="1549853" cy="11012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87056" tIns="43529" rIns="87056" bIns="43529" rtlCol="0" anchor="t" anchorCtr="1">
            <a:noAutofit/>
          </a:bodyPr>
          <a:lstStyle>
            <a:lvl1pPr algn="l" defTabSz="91410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GB" sz="44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学費</a:t>
            </a:r>
            <a:r>
              <a:rPr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lang="en-US" altLang="ja-JP" sz="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lang="en-US" altLang="ja-JP" sz="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en-US" altLang="ja-JP" sz="5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 </a:t>
            </a:r>
          </a:p>
          <a:p>
            <a:endParaRPr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　　　　 　　           </a:t>
            </a: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</a:t>
            </a:r>
            <a:br>
              <a:rPr lang="en-US" altLang="ja-JP" sz="2000" dirty="0">
                <a:latin typeface="Meiryo UI" pitchFamily="50" charset="-128"/>
                <a:ea typeface="Meiryo UI" pitchFamily="50" charset="-128"/>
              </a:rPr>
            </a:br>
            <a:r>
              <a:rPr lang="ja-JP" altLang="en-US" sz="2286" dirty="0"/>
              <a:t>　　　　　　　　　　　　　　　　　　　</a:t>
            </a:r>
            <a:r>
              <a:rPr lang="en-US" altLang="ja-JP" sz="2286" dirty="0"/>
              <a:t>                        </a:t>
            </a:r>
            <a:br>
              <a:rPr lang="en-US" altLang="ja-JP" sz="2286" dirty="0"/>
            </a:br>
            <a:r>
              <a:rPr lang="ja-JP" altLang="en-US" sz="2286" dirty="0"/>
              <a:t>　　　　　　　　　 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FB327C2-00AC-4A40-824D-5A914989E934}"/>
              </a:ext>
            </a:extLst>
          </p:cNvPr>
          <p:cNvCxnSpPr>
            <a:cxnSpLocks/>
          </p:cNvCxnSpPr>
          <p:nvPr/>
        </p:nvCxnSpPr>
        <p:spPr>
          <a:xfrm>
            <a:off x="237193" y="5004713"/>
            <a:ext cx="43601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B4BC3400-51C2-411D-A858-5464E768A29F}"/>
              </a:ext>
            </a:extLst>
          </p:cNvPr>
          <p:cNvCxnSpPr>
            <a:cxnSpLocks/>
          </p:cNvCxnSpPr>
          <p:nvPr/>
        </p:nvCxnSpPr>
        <p:spPr>
          <a:xfrm flipV="1">
            <a:off x="225545" y="6172613"/>
            <a:ext cx="6782763" cy="2569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F90C3B3-92B6-4D99-9B93-08CFA81BEAB8}"/>
              </a:ext>
            </a:extLst>
          </p:cNvPr>
          <p:cNvSpPr txBox="1"/>
          <p:nvPr/>
        </p:nvSpPr>
        <p:spPr>
          <a:xfrm>
            <a:off x="892943" y="3066395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がくひ</a:t>
            </a: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7B8543ED-070C-4B44-B08B-3DC6C810BF0D}"/>
              </a:ext>
            </a:extLst>
          </p:cNvPr>
          <p:cNvCxnSpPr>
            <a:cxnSpLocks/>
          </p:cNvCxnSpPr>
          <p:nvPr/>
        </p:nvCxnSpPr>
        <p:spPr>
          <a:xfrm>
            <a:off x="778016" y="4550983"/>
            <a:ext cx="1387698" cy="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矢印: 右 5">
            <a:extLst>
              <a:ext uri="{FF2B5EF4-FFF2-40B4-BE49-F238E27FC236}">
                <a16:creationId xmlns:a16="http://schemas.microsoft.com/office/drawing/2014/main" id="{5278FC1B-D054-4565-A209-7EEC33BA19A4}"/>
              </a:ext>
            </a:extLst>
          </p:cNvPr>
          <p:cNvSpPr/>
          <p:nvPr/>
        </p:nvSpPr>
        <p:spPr>
          <a:xfrm>
            <a:off x="4721585" y="5309264"/>
            <a:ext cx="540805" cy="4846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67B8FFB-4A12-4DAC-8A13-F150FC0C6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091" y="1059016"/>
            <a:ext cx="2689584" cy="197602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4E56EC5-19BC-4AB3-AB3D-BD6090033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142" y="3763502"/>
            <a:ext cx="1370406" cy="1101219"/>
          </a:xfrm>
          <a:prstGeom prst="rect">
            <a:avLst/>
          </a:prstGeom>
        </p:spPr>
      </p:pic>
      <p:sp>
        <p:nvSpPr>
          <p:cNvPr id="13" name="楕円 12">
            <a:extLst>
              <a:ext uri="{FF2B5EF4-FFF2-40B4-BE49-F238E27FC236}">
                <a16:creationId xmlns:a16="http://schemas.microsoft.com/office/drawing/2014/main" id="{BE72F4E4-92D3-4D39-8EA3-3F30598AA39D}"/>
              </a:ext>
            </a:extLst>
          </p:cNvPr>
          <p:cNvSpPr/>
          <p:nvPr/>
        </p:nvSpPr>
        <p:spPr>
          <a:xfrm>
            <a:off x="4910788" y="1365363"/>
            <a:ext cx="4195041" cy="3443415"/>
          </a:xfrm>
          <a:prstGeom prst="ellipse">
            <a:avLst/>
          </a:prstGeom>
          <a:solidFill>
            <a:srgbClr val="FFE5E5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タイトル 1">
            <a:extLst>
              <a:ext uri="{FF2B5EF4-FFF2-40B4-BE49-F238E27FC236}">
                <a16:creationId xmlns:a16="http://schemas.microsoft.com/office/drawing/2014/main" id="{A27B9636-6692-4AA7-BF1D-62741252C212}"/>
              </a:ext>
            </a:extLst>
          </p:cNvPr>
          <p:cNvSpPr txBox="1">
            <a:spLocks/>
          </p:cNvSpPr>
          <p:nvPr/>
        </p:nvSpPr>
        <p:spPr>
          <a:xfrm>
            <a:off x="4669236" y="2198811"/>
            <a:ext cx="4574062" cy="2579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87056" tIns="43529" rIns="87056" bIns="43529" rtlCol="0" anchor="t" anchorCtr="1">
            <a:noAutofit/>
          </a:bodyPr>
          <a:lstStyle>
            <a:lvl1pPr algn="l" defTabSz="91410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GB" sz="44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8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公的貸付金 </a:t>
            </a:r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施設奨学金　</a:t>
            </a:r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  </a:t>
            </a:r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en-US" altLang="ja-JP" sz="5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 </a:t>
            </a: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 　　           </a:t>
            </a: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</a:t>
            </a:r>
            <a:br>
              <a:rPr lang="en-US" altLang="ja-JP" sz="2000" dirty="0">
                <a:latin typeface="Meiryo UI" pitchFamily="50" charset="-128"/>
                <a:ea typeface="Meiryo UI" pitchFamily="50" charset="-128"/>
              </a:rPr>
            </a:br>
            <a:r>
              <a:rPr lang="ja-JP" altLang="en-US" sz="2286" dirty="0"/>
              <a:t>　　　　　　　　　　　　　　　　　　　</a:t>
            </a:r>
            <a:r>
              <a:rPr lang="en-US" altLang="ja-JP" sz="2286" dirty="0"/>
              <a:t>                        </a:t>
            </a:r>
            <a:br>
              <a:rPr lang="en-US" altLang="ja-JP" sz="2286" dirty="0"/>
            </a:br>
            <a:r>
              <a:rPr lang="ja-JP" altLang="en-US" sz="2286" dirty="0"/>
              <a:t>　　　　　　　　　 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FA6318D-A680-4D50-B120-1A00C17ED35E}"/>
              </a:ext>
            </a:extLst>
          </p:cNvPr>
          <p:cNvSpPr txBox="1"/>
          <p:nvPr/>
        </p:nvSpPr>
        <p:spPr>
          <a:xfrm>
            <a:off x="5780035" y="2060935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こうてき　かしつけ　きん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1249B79-99C0-4D51-9015-402BD9BFBD1D}"/>
              </a:ext>
            </a:extLst>
          </p:cNvPr>
          <p:cNvSpPr txBox="1"/>
          <p:nvPr/>
        </p:nvSpPr>
        <p:spPr>
          <a:xfrm>
            <a:off x="5542931" y="3183109"/>
            <a:ext cx="265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し　せつ　しょうがくきん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E0BA47F-0537-9322-4E90-0A560CD3FA97}"/>
              </a:ext>
            </a:extLst>
          </p:cNvPr>
          <p:cNvSpPr txBox="1"/>
          <p:nvPr/>
        </p:nvSpPr>
        <p:spPr>
          <a:xfrm>
            <a:off x="-118058" y="5010067"/>
            <a:ext cx="49199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±</a:t>
            </a:r>
            <a:r>
              <a:rPr kumimoji="1" lang="en-US" altLang="ja-JP" sz="6000" dirty="0">
                <a:latin typeface="Segoe UI Black" panose="020B0A02040204020203" pitchFamily="34" charset="0"/>
                <a:ea typeface="Segoe UI Black" panose="020B0A02040204020203" pitchFamily="34" charset="0"/>
              </a:rPr>
              <a:t>Rp 212 </a:t>
            </a:r>
            <a:r>
              <a:rPr kumimoji="1" lang="en-US" altLang="ja-JP" sz="60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juta</a:t>
            </a:r>
            <a:endParaRPr kumimoji="1" lang="ja-JP" altLang="en-US" sz="6000" dirty="0">
              <a:latin typeface="Segoe UI Black" panose="020B0A02040204020203" pitchFamily="34" charset="0"/>
              <a:ea typeface="UD デジタル 教科書体 NK-B" panose="020207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BD0D624-53A4-0B81-B3DF-AA5A47BA3E1B}"/>
              </a:ext>
            </a:extLst>
          </p:cNvPr>
          <p:cNvSpPr txBox="1"/>
          <p:nvPr/>
        </p:nvSpPr>
        <p:spPr>
          <a:xfrm>
            <a:off x="6090428" y="1572718"/>
            <a:ext cx="1835759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Pinjaman</a:t>
            </a:r>
            <a:endParaRPr kumimoji="1" lang="ja-JP" altLang="en-US" sz="2800" dirty="0">
              <a:latin typeface="Segoe UI Black" panose="020B0A02040204020203" pitchFamily="34" charset="0"/>
              <a:ea typeface="UD デジタル 教科書体 NK-B" panose="02020700000000000000" pitchFamily="18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7DA3DD7-7DC5-7170-4B53-DC25E13548DF}"/>
              </a:ext>
            </a:extLst>
          </p:cNvPr>
          <p:cNvSpPr txBox="1"/>
          <p:nvPr/>
        </p:nvSpPr>
        <p:spPr>
          <a:xfrm>
            <a:off x="6128900" y="4097989"/>
            <a:ext cx="1797287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Beasiswa</a:t>
            </a:r>
            <a:endParaRPr kumimoji="1" lang="ja-JP" altLang="en-US" sz="2800" dirty="0">
              <a:latin typeface="Segoe UI Black" panose="020B0A02040204020203" pitchFamily="34" charset="0"/>
              <a:ea typeface="UD デジタル 教科書体 NK-B" panose="02020700000000000000" pitchFamily="18" charset="-128"/>
            </a:endParaRPr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A8BF1EF0-09BC-FAEE-C6CF-45FD8521D1E3}"/>
              </a:ext>
            </a:extLst>
          </p:cNvPr>
          <p:cNvSpPr/>
          <p:nvPr/>
        </p:nvSpPr>
        <p:spPr>
          <a:xfrm>
            <a:off x="305137" y="1161059"/>
            <a:ext cx="2018178" cy="16737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err="1"/>
              <a:t>Biaya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Sekolah</a:t>
            </a:r>
            <a:r>
              <a:rPr kumimoji="1" lang="en-US" altLang="ja-JP" sz="2400" dirty="0"/>
              <a:t> </a:t>
            </a:r>
            <a:r>
              <a:rPr kumimoji="1" lang="en-US" altLang="ja-JP" sz="2400" dirty="0" err="1"/>
              <a:t>Kaigo</a:t>
            </a:r>
            <a:endParaRPr kumimoji="1" lang="ja-JP" altLang="en-US" sz="2400" dirty="0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5D419152-45CF-E96D-2637-321B20798E16}"/>
              </a:ext>
            </a:extLst>
          </p:cNvPr>
          <p:cNvSpPr/>
          <p:nvPr/>
        </p:nvSpPr>
        <p:spPr>
          <a:xfrm>
            <a:off x="4969891" y="5522009"/>
            <a:ext cx="415384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GRATIS</a:t>
            </a:r>
            <a:endParaRPr lang="ja-JP" alt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2D8F9E0D-9324-3352-F93D-A20E138A8576}"/>
              </a:ext>
            </a:extLst>
          </p:cNvPr>
          <p:cNvSpPr/>
          <p:nvPr/>
        </p:nvSpPr>
        <p:spPr>
          <a:xfrm>
            <a:off x="7643328" y="4925627"/>
            <a:ext cx="13898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無料</a:t>
            </a:r>
          </a:p>
        </p:txBody>
      </p:sp>
      <p:sp>
        <p:nvSpPr>
          <p:cNvPr id="32" name="タイトル 1">
            <a:extLst>
              <a:ext uri="{FF2B5EF4-FFF2-40B4-BE49-F238E27FC236}">
                <a16:creationId xmlns:a16="http://schemas.microsoft.com/office/drawing/2014/main" id="{CC9B0C4D-C57D-47B4-935E-346CC3AF225D}"/>
              </a:ext>
            </a:extLst>
          </p:cNvPr>
          <p:cNvSpPr txBox="1">
            <a:spLocks/>
          </p:cNvSpPr>
          <p:nvPr/>
        </p:nvSpPr>
        <p:spPr>
          <a:xfrm>
            <a:off x="6125694" y="4076322"/>
            <a:ext cx="1953552" cy="1670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87056" tIns="43529" rIns="87056" bIns="43529" rtlCol="0" anchor="t" anchorCtr="1">
            <a:noAutofit/>
          </a:bodyPr>
          <a:lstStyle>
            <a:lvl1pPr algn="l" defTabSz="91410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GB" sz="44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12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０</a:t>
            </a:r>
            <a:r>
              <a:rPr lang="en-US" altLang="ja-JP" sz="5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 </a:t>
            </a:r>
          </a:p>
          <a:p>
            <a:endParaRPr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　　　　 　　           </a:t>
            </a: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</a:t>
            </a:r>
            <a:br>
              <a:rPr lang="en-US" altLang="ja-JP" sz="2000" dirty="0">
                <a:latin typeface="Meiryo UI" pitchFamily="50" charset="-128"/>
                <a:ea typeface="Meiryo UI" pitchFamily="50" charset="-128"/>
              </a:rPr>
            </a:br>
            <a:r>
              <a:rPr lang="ja-JP" altLang="en-US" sz="2286" dirty="0"/>
              <a:t>　　　　　　　　　　　　　　　　　　　</a:t>
            </a:r>
            <a:r>
              <a:rPr lang="en-US" altLang="ja-JP" sz="2286" dirty="0"/>
              <a:t>                        </a:t>
            </a:r>
            <a:br>
              <a:rPr lang="en-US" altLang="ja-JP" sz="2286" dirty="0"/>
            </a:br>
            <a:r>
              <a:rPr lang="ja-JP" altLang="en-US" sz="2286" dirty="0"/>
              <a:t>　　　　　　　　　 </a:t>
            </a: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43B39DE9-DAD0-A2DF-0DFD-84660E0419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808" y="25924"/>
            <a:ext cx="1108008" cy="1488369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769225F-3690-7E5A-4E19-A2D6FBC6FC8D}"/>
              </a:ext>
            </a:extLst>
          </p:cNvPr>
          <p:cNvSpPr txBox="1"/>
          <p:nvPr/>
        </p:nvSpPr>
        <p:spPr>
          <a:xfrm>
            <a:off x="6789295" y="200176"/>
            <a:ext cx="793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N2</a:t>
            </a:r>
            <a:endParaRPr kumimoji="1" lang="ja-JP" altLang="en-US" sz="32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3866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5F167A6-1F3E-419D-BF95-1BF84ED6A901}"/>
              </a:ext>
            </a:extLst>
          </p:cNvPr>
          <p:cNvSpPr txBox="1"/>
          <p:nvPr/>
        </p:nvSpPr>
        <p:spPr>
          <a:xfrm>
            <a:off x="262979" y="350165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日本語の学校のお金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D61110ED-E1ED-481E-9A74-0FA3C576A971}"/>
              </a:ext>
            </a:extLst>
          </p:cNvPr>
          <p:cNvCxnSpPr>
            <a:cxnSpLocks/>
          </p:cNvCxnSpPr>
          <p:nvPr/>
        </p:nvCxnSpPr>
        <p:spPr>
          <a:xfrm>
            <a:off x="262979" y="941101"/>
            <a:ext cx="86667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D1F7841-267C-4428-983A-9B70E781BA2A}"/>
              </a:ext>
            </a:extLst>
          </p:cNvPr>
          <p:cNvSpPr txBox="1"/>
          <p:nvPr/>
        </p:nvSpPr>
        <p:spPr>
          <a:xfrm>
            <a:off x="427949" y="174962"/>
            <a:ext cx="473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　ほん　　ご　　　　　がっ　こう　　　　　　　　　かね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BC366E3A-15E1-4815-87E5-195DD9D48FE8}"/>
              </a:ext>
            </a:extLst>
          </p:cNvPr>
          <p:cNvSpPr txBox="1">
            <a:spLocks/>
          </p:cNvSpPr>
          <p:nvPr/>
        </p:nvSpPr>
        <p:spPr>
          <a:xfrm>
            <a:off x="164362" y="3598364"/>
            <a:ext cx="2195932" cy="154197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87056" tIns="43529" rIns="87056" bIns="43529" rtlCol="0" anchor="t" anchorCtr="1">
            <a:noAutofit/>
          </a:bodyPr>
          <a:lstStyle>
            <a:lvl1pPr algn="l" defTabSz="91410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GB" sz="44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8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授業料 </a:t>
            </a:r>
            <a:endParaRPr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lang="en-US" altLang="ja-JP" sz="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en-US" altLang="ja-JP" dirty="0"/>
              <a:t> </a:t>
            </a:r>
            <a:r>
              <a:rPr lang="en-US" altLang="ja-JP" sz="5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 </a:t>
            </a:r>
          </a:p>
          <a:p>
            <a:endParaRPr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　　　　 　　           </a:t>
            </a: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</a:t>
            </a:r>
            <a:br>
              <a:rPr lang="en-US" altLang="ja-JP" sz="2000" dirty="0">
                <a:latin typeface="Meiryo UI" pitchFamily="50" charset="-128"/>
                <a:ea typeface="Meiryo UI" pitchFamily="50" charset="-128"/>
              </a:rPr>
            </a:br>
            <a:r>
              <a:rPr lang="ja-JP" altLang="en-US" sz="2286" dirty="0"/>
              <a:t>　　　　　　　　　　　　　　　　　　　</a:t>
            </a:r>
            <a:r>
              <a:rPr lang="en-US" altLang="ja-JP" sz="2286" dirty="0"/>
              <a:t>                        </a:t>
            </a:r>
            <a:br>
              <a:rPr lang="en-US" altLang="ja-JP" sz="2286" dirty="0"/>
            </a:br>
            <a:r>
              <a:rPr lang="ja-JP" altLang="en-US" sz="2286" dirty="0"/>
              <a:t>　　　　　　　　　 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328B1A1B-9485-41F5-ADB2-16D56EF448E7}"/>
              </a:ext>
            </a:extLst>
          </p:cNvPr>
          <p:cNvCxnSpPr>
            <a:cxnSpLocks/>
          </p:cNvCxnSpPr>
          <p:nvPr/>
        </p:nvCxnSpPr>
        <p:spPr>
          <a:xfrm>
            <a:off x="427949" y="4464304"/>
            <a:ext cx="1579316" cy="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6BA9D35-A48B-4CB4-9757-85C9D04B68F6}"/>
              </a:ext>
            </a:extLst>
          </p:cNvPr>
          <p:cNvSpPr txBox="1"/>
          <p:nvPr/>
        </p:nvSpPr>
        <p:spPr>
          <a:xfrm>
            <a:off x="343948" y="3310680"/>
            <a:ext cx="16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じゅぎょうりょう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85529F1-A8F0-4BA9-AAB3-6AA28F3F6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480" y="2404059"/>
            <a:ext cx="2512239" cy="2060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矢印: 右 21">
            <a:extLst>
              <a:ext uri="{FF2B5EF4-FFF2-40B4-BE49-F238E27FC236}">
                <a16:creationId xmlns:a16="http://schemas.microsoft.com/office/drawing/2014/main" id="{CA288A1B-40A5-4313-85C0-9139E7AE0427}"/>
              </a:ext>
            </a:extLst>
          </p:cNvPr>
          <p:cNvSpPr/>
          <p:nvPr/>
        </p:nvSpPr>
        <p:spPr>
          <a:xfrm>
            <a:off x="4919937" y="4697851"/>
            <a:ext cx="502672" cy="82381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5E2A648C-66B7-405F-8AB4-D207C9DCB393}"/>
              </a:ext>
            </a:extLst>
          </p:cNvPr>
          <p:cNvCxnSpPr>
            <a:cxnSpLocks/>
          </p:cNvCxnSpPr>
          <p:nvPr/>
        </p:nvCxnSpPr>
        <p:spPr>
          <a:xfrm>
            <a:off x="233358" y="5727697"/>
            <a:ext cx="6397226" cy="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図 29">
            <a:extLst>
              <a:ext uri="{FF2B5EF4-FFF2-40B4-BE49-F238E27FC236}">
                <a16:creationId xmlns:a16="http://schemas.microsoft.com/office/drawing/2014/main" id="{733F0486-402C-4CBA-A791-6297370AB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609" y="3754563"/>
            <a:ext cx="3422423" cy="2689999"/>
          </a:xfrm>
          <a:prstGeom prst="rect">
            <a:avLst/>
          </a:prstGeom>
          <a:ln>
            <a:noFill/>
          </a:ln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2F1B299-8775-6ACC-B5BF-A302ED7BE56F}"/>
              </a:ext>
            </a:extLst>
          </p:cNvPr>
          <p:cNvSpPr txBox="1"/>
          <p:nvPr/>
        </p:nvSpPr>
        <p:spPr>
          <a:xfrm>
            <a:off x="0" y="4731805"/>
            <a:ext cx="49199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±</a:t>
            </a:r>
            <a:r>
              <a:rPr kumimoji="1" lang="en-US" altLang="ja-JP" sz="6000" dirty="0">
                <a:latin typeface="Segoe UI Black" panose="020B0A02040204020203" pitchFamily="34" charset="0"/>
                <a:ea typeface="Segoe UI Black" panose="020B0A02040204020203" pitchFamily="34" charset="0"/>
              </a:rPr>
              <a:t>Rp 105 </a:t>
            </a:r>
            <a:r>
              <a:rPr kumimoji="1" lang="en-US" altLang="ja-JP" sz="60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juta</a:t>
            </a:r>
            <a:endParaRPr kumimoji="1" lang="ja-JP" altLang="en-US" sz="6000" dirty="0">
              <a:latin typeface="Segoe UI Black" panose="020B0A02040204020203" pitchFamily="34" charset="0"/>
              <a:ea typeface="UD デジタル 教科書体 NK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15E68E5-F8D7-4DEB-B1ED-2AD0682C30EF}"/>
              </a:ext>
            </a:extLst>
          </p:cNvPr>
          <p:cNvSpPr txBox="1">
            <a:spLocks/>
          </p:cNvSpPr>
          <p:nvPr/>
        </p:nvSpPr>
        <p:spPr>
          <a:xfrm>
            <a:off x="6216864" y="3829400"/>
            <a:ext cx="2098409" cy="1956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87056" tIns="43529" rIns="87056" bIns="43529" rtlCol="0" anchor="t" anchorCtr="1">
            <a:noAutofit/>
          </a:bodyPr>
          <a:lstStyle>
            <a:lvl1pPr algn="l" defTabSz="91410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GB" sz="44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12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０</a:t>
            </a:r>
            <a:r>
              <a:rPr lang="en-US" altLang="ja-JP" sz="5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 </a:t>
            </a:r>
          </a:p>
          <a:p>
            <a:endParaRPr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　　　　 　　           </a:t>
            </a: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</a:t>
            </a:r>
            <a:br>
              <a:rPr lang="en-US" altLang="ja-JP" sz="2000" dirty="0">
                <a:latin typeface="Meiryo UI" pitchFamily="50" charset="-128"/>
                <a:ea typeface="Meiryo UI" pitchFamily="50" charset="-128"/>
              </a:rPr>
            </a:br>
            <a:r>
              <a:rPr lang="ja-JP" altLang="en-US" sz="2286" dirty="0"/>
              <a:t>　　　　　　　　　　　　　　　　　　　</a:t>
            </a:r>
            <a:r>
              <a:rPr lang="en-US" altLang="ja-JP" sz="2286" dirty="0"/>
              <a:t>                        </a:t>
            </a:r>
            <a:br>
              <a:rPr lang="en-US" altLang="ja-JP" sz="2286" dirty="0"/>
            </a:br>
            <a:r>
              <a:rPr lang="ja-JP" altLang="en-US" sz="2286" dirty="0"/>
              <a:t>　　　　　　　　　 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2F734A4-8EDA-4340-313C-3BEBB23360D4}"/>
              </a:ext>
            </a:extLst>
          </p:cNvPr>
          <p:cNvSpPr/>
          <p:nvPr/>
        </p:nvSpPr>
        <p:spPr>
          <a:xfrm>
            <a:off x="5012123" y="5384490"/>
            <a:ext cx="415384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GRATIS</a:t>
            </a:r>
            <a:endParaRPr lang="ja-JP" altLang="en-US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ACAC656-F2E6-D222-AB67-12126C0487A2}"/>
              </a:ext>
            </a:extLst>
          </p:cNvPr>
          <p:cNvSpPr/>
          <p:nvPr/>
        </p:nvSpPr>
        <p:spPr>
          <a:xfrm>
            <a:off x="7643328" y="4925627"/>
            <a:ext cx="13898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無料</a:t>
            </a:r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00388EEF-C5CB-F5A0-4ECF-5BA8B11ECCC8}"/>
              </a:ext>
            </a:extLst>
          </p:cNvPr>
          <p:cNvSpPr/>
          <p:nvPr/>
        </p:nvSpPr>
        <p:spPr>
          <a:xfrm>
            <a:off x="391101" y="962588"/>
            <a:ext cx="2210516" cy="211454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err="1"/>
              <a:t>Biaya</a:t>
            </a:r>
            <a:r>
              <a:rPr kumimoji="1" lang="en-US" altLang="ja-JP" sz="3200" dirty="0"/>
              <a:t> </a:t>
            </a:r>
            <a:r>
              <a:rPr kumimoji="1" lang="en-US" altLang="ja-JP" sz="3200" dirty="0" err="1"/>
              <a:t>Sekolah</a:t>
            </a:r>
            <a:r>
              <a:rPr kumimoji="1" lang="en-US" altLang="ja-JP" sz="3200" dirty="0"/>
              <a:t> Bahasa </a:t>
            </a:r>
            <a:r>
              <a:rPr kumimoji="1" lang="en-US" altLang="ja-JP" sz="3200" dirty="0" err="1"/>
              <a:t>Jepang</a:t>
            </a:r>
            <a:endParaRPr kumimoji="1" lang="ja-JP" altLang="en-US" sz="3200" dirty="0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8485BFA8-734E-4FC4-AAB0-47D8C57171AC}"/>
              </a:ext>
            </a:extLst>
          </p:cNvPr>
          <p:cNvSpPr/>
          <p:nvPr/>
        </p:nvSpPr>
        <p:spPr>
          <a:xfrm>
            <a:off x="5064293" y="1471678"/>
            <a:ext cx="4023473" cy="2943258"/>
          </a:xfrm>
          <a:prstGeom prst="ellipse">
            <a:avLst/>
          </a:prstGeom>
          <a:solidFill>
            <a:srgbClr val="FFE5E5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タイトル 1">
            <a:extLst>
              <a:ext uri="{FF2B5EF4-FFF2-40B4-BE49-F238E27FC236}">
                <a16:creationId xmlns:a16="http://schemas.microsoft.com/office/drawing/2014/main" id="{C767C2A7-F37E-4748-AA42-AC4CE9B7249B}"/>
              </a:ext>
            </a:extLst>
          </p:cNvPr>
          <p:cNvSpPr txBox="1">
            <a:spLocks/>
          </p:cNvSpPr>
          <p:nvPr/>
        </p:nvSpPr>
        <p:spPr>
          <a:xfrm>
            <a:off x="4724970" y="2452054"/>
            <a:ext cx="4577952" cy="19782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87056" tIns="43529" rIns="87056" bIns="43529" rtlCol="0" anchor="t" anchorCtr="1">
            <a:noAutofit/>
          </a:bodyPr>
          <a:lstStyle>
            <a:lvl1pPr algn="l" defTabSz="91410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GB" sz="44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補助金＆奨学金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endParaRPr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endParaRPr lang="en-US" altLang="ja-JP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endParaRPr lang="en-US" altLang="ja-JP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貸付金</a:t>
            </a:r>
            <a:endParaRPr lang="ja-JP" altLang="en-US" sz="2286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ECE31CD-D7D6-9873-1C27-43058F209A72}"/>
              </a:ext>
            </a:extLst>
          </p:cNvPr>
          <p:cNvSpPr txBox="1"/>
          <p:nvPr/>
        </p:nvSpPr>
        <p:spPr>
          <a:xfrm>
            <a:off x="6123002" y="3110018"/>
            <a:ext cx="1835759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Pinjaman</a:t>
            </a:r>
            <a:endParaRPr kumimoji="1" lang="ja-JP" altLang="en-US" sz="2800" dirty="0">
              <a:latin typeface="Segoe UI Black" panose="020B0A02040204020203" pitchFamily="34" charset="0"/>
              <a:ea typeface="UD デジタル 教科書体 NK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290C57E-CFBC-1D42-4469-C614FDEAE584}"/>
              </a:ext>
            </a:extLst>
          </p:cNvPr>
          <p:cNvSpPr txBox="1"/>
          <p:nvPr/>
        </p:nvSpPr>
        <p:spPr>
          <a:xfrm>
            <a:off x="6153879" y="1552423"/>
            <a:ext cx="1797287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Beasiswa</a:t>
            </a:r>
            <a:endParaRPr kumimoji="1" lang="ja-JP" altLang="en-US" sz="2800" dirty="0">
              <a:latin typeface="Segoe UI Black" panose="020B0A02040204020203" pitchFamily="34" charset="0"/>
              <a:ea typeface="UD デジタル 教科書体 NK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671504B-ED02-426E-863B-5D674AFCCEB7}"/>
              </a:ext>
            </a:extLst>
          </p:cNvPr>
          <p:cNvSpPr txBox="1"/>
          <p:nvPr/>
        </p:nvSpPr>
        <p:spPr>
          <a:xfrm>
            <a:off x="7100484" y="2095933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しょう　がく　　きん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B4BBAEC-1698-4E81-858A-BA9FE2C8D75C}"/>
              </a:ext>
            </a:extLst>
          </p:cNvPr>
          <p:cNvSpPr txBox="1"/>
          <p:nvPr/>
        </p:nvSpPr>
        <p:spPr>
          <a:xfrm>
            <a:off x="5261539" y="2142938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ほ　　じょ　きん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376E265-0665-4C8A-A9B2-CF23C9231BCA}"/>
              </a:ext>
            </a:extLst>
          </p:cNvPr>
          <p:cNvSpPr txBox="1"/>
          <p:nvPr/>
        </p:nvSpPr>
        <p:spPr>
          <a:xfrm>
            <a:off x="6195939" y="3601059"/>
            <a:ext cx="168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かし　つけ　きん</a:t>
            </a: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6C78E01D-BEFA-1D67-E37E-E7E52D0277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5077" y="19083"/>
            <a:ext cx="1108008" cy="1488369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E73D68D-31BE-3D2E-E838-6031EBCE5F05}"/>
              </a:ext>
            </a:extLst>
          </p:cNvPr>
          <p:cNvSpPr txBox="1"/>
          <p:nvPr/>
        </p:nvSpPr>
        <p:spPr>
          <a:xfrm>
            <a:off x="6693340" y="194110"/>
            <a:ext cx="793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N3</a:t>
            </a:r>
            <a:endParaRPr kumimoji="1" lang="ja-JP" altLang="en-US" sz="32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87FD2CC3-0B9D-3F08-FE82-E0694F0239A6}"/>
              </a:ext>
            </a:extLst>
          </p:cNvPr>
          <p:cNvSpPr txBox="1"/>
          <p:nvPr/>
        </p:nvSpPr>
        <p:spPr>
          <a:xfrm>
            <a:off x="6703652" y="900645"/>
            <a:ext cx="793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N4</a:t>
            </a:r>
            <a:endParaRPr kumimoji="1" lang="ja-JP" altLang="en-US" sz="32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4998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5F167A6-1F3E-419D-BF95-1BF84ED6A901}"/>
              </a:ext>
            </a:extLst>
          </p:cNvPr>
          <p:cNvSpPr txBox="1"/>
          <p:nvPr/>
        </p:nvSpPr>
        <p:spPr>
          <a:xfrm>
            <a:off x="262979" y="375374"/>
            <a:ext cx="7160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日本で生活するお金（</a:t>
            </a:r>
            <a:r>
              <a:rPr kumimoji="1"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</a:t>
            </a:r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ヶ月）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03A6E7A8-5A97-443C-9E9E-00AE6CC57511}"/>
              </a:ext>
            </a:extLst>
          </p:cNvPr>
          <p:cNvCxnSpPr>
            <a:cxnSpLocks/>
          </p:cNvCxnSpPr>
          <p:nvPr/>
        </p:nvCxnSpPr>
        <p:spPr>
          <a:xfrm>
            <a:off x="262979" y="912524"/>
            <a:ext cx="86667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C2FA043-8007-4976-A9AC-3408025CC7F6}"/>
              </a:ext>
            </a:extLst>
          </p:cNvPr>
          <p:cNvSpPr txBox="1"/>
          <p:nvPr/>
        </p:nvSpPr>
        <p:spPr>
          <a:xfrm>
            <a:off x="362991" y="141123"/>
            <a:ext cx="4650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　ほん　　　　　せい　かつ　　　　　　　　　　　　かね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AA599DC-8F59-47C7-A1D4-5D83B935801B}"/>
              </a:ext>
            </a:extLst>
          </p:cNvPr>
          <p:cNvSpPr txBox="1"/>
          <p:nvPr/>
        </p:nvSpPr>
        <p:spPr>
          <a:xfrm>
            <a:off x="778521" y="2947156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生活費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E23381A-9571-4639-A4ED-AF9A33CD526F}"/>
              </a:ext>
            </a:extLst>
          </p:cNvPr>
          <p:cNvSpPr txBox="1"/>
          <p:nvPr/>
        </p:nvSpPr>
        <p:spPr>
          <a:xfrm>
            <a:off x="5078079" y="110469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１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EE7EEEF-4EE8-4CE2-9741-BC3C1744BB92}"/>
              </a:ext>
            </a:extLst>
          </p:cNvPr>
          <p:cNvSpPr txBox="1"/>
          <p:nvPr/>
        </p:nvSpPr>
        <p:spPr>
          <a:xfrm>
            <a:off x="857869" y="2687708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せい　かつ　ひ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5565C2E-1D79-47BF-8E6F-85D02FD808FD}"/>
              </a:ext>
            </a:extLst>
          </p:cNvPr>
          <p:cNvSpPr txBox="1"/>
          <p:nvPr/>
        </p:nvSpPr>
        <p:spPr>
          <a:xfrm>
            <a:off x="4735578" y="1215461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アルバイト収入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1940A41-A0A0-4280-BE9D-C2CDA769CAD5}"/>
              </a:ext>
            </a:extLst>
          </p:cNvPr>
          <p:cNvSpPr txBox="1"/>
          <p:nvPr/>
        </p:nvSpPr>
        <p:spPr>
          <a:xfrm>
            <a:off x="6613692" y="1006518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しゅうにゅう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8678625-CA80-4FB5-8485-CBDFC2F23226}"/>
              </a:ext>
            </a:extLst>
          </p:cNvPr>
          <p:cNvSpPr txBox="1"/>
          <p:nvPr/>
        </p:nvSpPr>
        <p:spPr>
          <a:xfrm>
            <a:off x="4846320" y="3170275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奨学金＊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BD9316D-5860-462A-8DA1-28BCC270C219}"/>
              </a:ext>
            </a:extLst>
          </p:cNvPr>
          <p:cNvSpPr txBox="1"/>
          <p:nvPr/>
        </p:nvSpPr>
        <p:spPr>
          <a:xfrm>
            <a:off x="4773238" y="2962729"/>
            <a:ext cx="216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しょう がく きん</a:t>
            </a: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910B78EB-96EB-4DE6-9C86-368E8A746B01}"/>
              </a:ext>
            </a:extLst>
          </p:cNvPr>
          <p:cNvCxnSpPr>
            <a:cxnSpLocks/>
          </p:cNvCxnSpPr>
          <p:nvPr/>
        </p:nvCxnSpPr>
        <p:spPr>
          <a:xfrm>
            <a:off x="4735578" y="1752730"/>
            <a:ext cx="2821111" cy="0"/>
          </a:xfrm>
          <a:prstGeom prst="line">
            <a:avLst/>
          </a:prstGeom>
          <a:ln w="57150">
            <a:solidFill>
              <a:srgbClr val="FF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4441B3D7-E760-4A16-8E6E-BB7760DB1D55}"/>
              </a:ext>
            </a:extLst>
          </p:cNvPr>
          <p:cNvCxnSpPr>
            <a:cxnSpLocks/>
          </p:cNvCxnSpPr>
          <p:nvPr/>
        </p:nvCxnSpPr>
        <p:spPr>
          <a:xfrm flipV="1">
            <a:off x="4735578" y="3752046"/>
            <a:ext cx="3036747" cy="12426"/>
          </a:xfrm>
          <a:prstGeom prst="line">
            <a:avLst/>
          </a:prstGeom>
          <a:ln w="57150">
            <a:solidFill>
              <a:srgbClr val="FF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36DE694E-720F-41A6-A708-3925E4C7FC39}"/>
              </a:ext>
            </a:extLst>
          </p:cNvPr>
          <p:cNvCxnSpPr>
            <a:cxnSpLocks/>
          </p:cNvCxnSpPr>
          <p:nvPr/>
        </p:nvCxnSpPr>
        <p:spPr>
          <a:xfrm>
            <a:off x="4660431" y="4881338"/>
            <a:ext cx="42358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7CA00CB-425F-4430-835F-F356C9976D87}"/>
              </a:ext>
            </a:extLst>
          </p:cNvPr>
          <p:cNvCxnSpPr>
            <a:cxnSpLocks/>
          </p:cNvCxnSpPr>
          <p:nvPr/>
        </p:nvCxnSpPr>
        <p:spPr>
          <a:xfrm>
            <a:off x="88221" y="5586061"/>
            <a:ext cx="8864616" cy="3338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矢印: 右 62">
            <a:extLst>
              <a:ext uri="{FF2B5EF4-FFF2-40B4-BE49-F238E27FC236}">
                <a16:creationId xmlns:a16="http://schemas.microsoft.com/office/drawing/2014/main" id="{DB0130C0-86C2-4407-BB51-A90D37FF3F83}"/>
              </a:ext>
            </a:extLst>
          </p:cNvPr>
          <p:cNvSpPr/>
          <p:nvPr/>
        </p:nvSpPr>
        <p:spPr>
          <a:xfrm rot="16200000">
            <a:off x="2613211" y="6044688"/>
            <a:ext cx="540805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78" name="図 77">
            <a:extLst>
              <a:ext uri="{FF2B5EF4-FFF2-40B4-BE49-F238E27FC236}">
                <a16:creationId xmlns:a16="http://schemas.microsoft.com/office/drawing/2014/main" id="{6F3A7CD0-3428-4681-9AC5-F962F8919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914" y="1055072"/>
            <a:ext cx="1304960" cy="1311938"/>
          </a:xfrm>
          <a:prstGeom prst="rect">
            <a:avLst/>
          </a:prstGeom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3E78D371-C854-4C32-8FAE-458C14F29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965" y="1055072"/>
            <a:ext cx="2001990" cy="1708595"/>
          </a:xfrm>
          <a:prstGeom prst="rect">
            <a:avLst/>
          </a:prstGeom>
        </p:spPr>
      </p:pic>
      <p:pic>
        <p:nvPicPr>
          <p:cNvPr id="80" name="図 79">
            <a:extLst>
              <a:ext uri="{FF2B5EF4-FFF2-40B4-BE49-F238E27FC236}">
                <a16:creationId xmlns:a16="http://schemas.microsoft.com/office/drawing/2014/main" id="{CD9F06E8-A289-4506-BC05-5E7605A49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382" y="5802928"/>
            <a:ext cx="1118688" cy="1228250"/>
          </a:xfrm>
          <a:prstGeom prst="rect">
            <a:avLst/>
          </a:prstGeom>
        </p:spPr>
      </p:pic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58C06690-257D-4E44-46AF-4BA63051AA08}"/>
              </a:ext>
            </a:extLst>
          </p:cNvPr>
          <p:cNvCxnSpPr>
            <a:cxnSpLocks/>
          </p:cNvCxnSpPr>
          <p:nvPr/>
        </p:nvCxnSpPr>
        <p:spPr>
          <a:xfrm>
            <a:off x="924304" y="3620503"/>
            <a:ext cx="1577766" cy="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B49826A-97D0-DC5D-2AB4-6B21D6662B0B}"/>
              </a:ext>
            </a:extLst>
          </p:cNvPr>
          <p:cNvSpPr txBox="1"/>
          <p:nvPr/>
        </p:nvSpPr>
        <p:spPr>
          <a:xfrm>
            <a:off x="327738" y="4052202"/>
            <a:ext cx="382590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Biaya</a:t>
            </a:r>
            <a:r>
              <a:rPr kumimoji="1" lang="en-US" altLang="ja-JP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kumimoji="1" lang="en-US" altLang="ja-JP" sz="24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Hidup</a:t>
            </a:r>
            <a:r>
              <a:rPr kumimoji="1" lang="en-US" altLang="ja-JP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 di </a:t>
            </a:r>
            <a:r>
              <a:rPr kumimoji="1" lang="en-US" altLang="ja-JP" sz="24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Jepang</a:t>
            </a:r>
            <a:endParaRPr kumimoji="1" lang="en-US" altLang="ja-JP" sz="24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ctr"/>
            <a:r>
              <a:rPr kumimoji="1" lang="en-US" altLang="ja-JP" sz="24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tiap</a:t>
            </a:r>
            <a:r>
              <a:rPr kumimoji="1" lang="en-US" altLang="ja-JP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kumimoji="1" lang="en-US" altLang="ja-JP" sz="24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bulan</a:t>
            </a:r>
            <a:endParaRPr kumimoji="1" lang="ja-JP" altLang="en-US" sz="2400" dirty="0">
              <a:latin typeface="Segoe UI Black" panose="020B0A02040204020203" pitchFamily="34" charset="0"/>
              <a:ea typeface="UD デジタル 教科書体 NK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F273C3B-D8A7-A89A-0B89-9F36A5F4EC89}"/>
              </a:ext>
            </a:extLst>
          </p:cNvPr>
          <p:cNvSpPr txBox="1"/>
          <p:nvPr/>
        </p:nvSpPr>
        <p:spPr>
          <a:xfrm>
            <a:off x="247693" y="4770385"/>
            <a:ext cx="3913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±</a:t>
            </a:r>
            <a:r>
              <a:rPr kumimoji="1" lang="en-US" altLang="ja-JP" sz="4800" dirty="0">
                <a:latin typeface="Segoe UI Black" panose="020B0A02040204020203" pitchFamily="34" charset="0"/>
                <a:ea typeface="Segoe UI Black" panose="020B0A02040204020203" pitchFamily="34" charset="0"/>
              </a:rPr>
              <a:t>Rp 10 Juta</a:t>
            </a:r>
            <a:endParaRPr kumimoji="1" lang="ja-JP" altLang="en-US" sz="4800" dirty="0">
              <a:latin typeface="Segoe UI Black" panose="020B0A02040204020203" pitchFamily="34" charset="0"/>
              <a:ea typeface="UD デジタル 教科書体 NK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660A4F2-5591-45E5-2D1D-4CC51DBF7E03}"/>
              </a:ext>
            </a:extLst>
          </p:cNvPr>
          <p:cNvSpPr txBox="1"/>
          <p:nvPr/>
        </p:nvSpPr>
        <p:spPr>
          <a:xfrm>
            <a:off x="4761716" y="1896413"/>
            <a:ext cx="283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±</a:t>
            </a:r>
            <a:r>
              <a:rPr kumimoji="1" lang="en-US" altLang="ja-JP" sz="3600" dirty="0">
                <a:latin typeface="Segoe UI Black" panose="020B0A02040204020203" pitchFamily="34" charset="0"/>
                <a:ea typeface="Segoe UI Black" panose="020B0A02040204020203" pitchFamily="34" charset="0"/>
              </a:rPr>
              <a:t>Rp 12 Juta</a:t>
            </a:r>
            <a:endParaRPr kumimoji="1" lang="ja-JP" altLang="en-US" sz="3600" dirty="0">
              <a:latin typeface="Segoe UI Black" panose="020B0A02040204020203" pitchFamily="34" charset="0"/>
              <a:ea typeface="UD デジタル 教科書体 NK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10C5456-79BB-E54D-286F-CF251DEFBBBF}"/>
              </a:ext>
            </a:extLst>
          </p:cNvPr>
          <p:cNvSpPr txBox="1"/>
          <p:nvPr/>
        </p:nvSpPr>
        <p:spPr>
          <a:xfrm>
            <a:off x="4980830" y="3755456"/>
            <a:ext cx="3057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±</a:t>
            </a:r>
            <a:r>
              <a:rPr kumimoji="1" lang="en-US" altLang="ja-JP" sz="3600" dirty="0">
                <a:latin typeface="Segoe UI Black" panose="020B0A02040204020203" pitchFamily="34" charset="0"/>
                <a:ea typeface="Segoe UI Black" panose="020B0A02040204020203" pitchFamily="34" charset="0"/>
              </a:rPr>
              <a:t>Rp 3 Juta</a:t>
            </a:r>
            <a:endParaRPr kumimoji="1" lang="ja-JP" altLang="en-US" sz="3600" dirty="0">
              <a:latin typeface="Segoe UI Black" panose="020B0A02040204020203" pitchFamily="34" charset="0"/>
              <a:ea typeface="UD デジタル 教科書体 NK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169DAA7-C888-08CB-0577-11E339939539}"/>
              </a:ext>
            </a:extLst>
          </p:cNvPr>
          <p:cNvSpPr txBox="1"/>
          <p:nvPr/>
        </p:nvSpPr>
        <p:spPr>
          <a:xfrm>
            <a:off x="4596333" y="4753331"/>
            <a:ext cx="3913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±</a:t>
            </a:r>
            <a:r>
              <a:rPr kumimoji="1" lang="en-US" altLang="ja-JP" sz="4800" dirty="0">
                <a:latin typeface="Segoe UI Black" panose="020B0A02040204020203" pitchFamily="34" charset="0"/>
                <a:ea typeface="Segoe UI Black" panose="020B0A02040204020203" pitchFamily="34" charset="0"/>
              </a:rPr>
              <a:t>Rp 15 Juta</a:t>
            </a:r>
            <a:endParaRPr kumimoji="1" lang="ja-JP" altLang="en-US" sz="4800" dirty="0">
              <a:latin typeface="Segoe UI Black" panose="020B0A02040204020203" pitchFamily="34" charset="0"/>
              <a:ea typeface="UD デジタル 教科書体 NK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6938D6D-4D31-DA56-C278-12260D3FB82E}"/>
              </a:ext>
            </a:extLst>
          </p:cNvPr>
          <p:cNvSpPr txBox="1"/>
          <p:nvPr/>
        </p:nvSpPr>
        <p:spPr>
          <a:xfrm>
            <a:off x="7423914" y="2290308"/>
            <a:ext cx="17790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Part Time</a:t>
            </a:r>
          </a:p>
          <a:p>
            <a:pPr algn="ctr"/>
            <a:endParaRPr kumimoji="1" lang="en-US" altLang="ja-JP" sz="24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pPr algn="ctr"/>
            <a:r>
              <a:rPr kumimoji="1" lang="en-US" altLang="ja-JP" sz="24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+</a:t>
            </a:r>
          </a:p>
          <a:p>
            <a:pPr algn="ctr"/>
            <a:endParaRPr kumimoji="1" lang="en-US" altLang="ja-JP" sz="2400" dirty="0"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pPr algn="ctr"/>
            <a:r>
              <a:rPr kumimoji="1" lang="en-US" altLang="ja-JP" sz="24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Bonus</a:t>
            </a:r>
            <a:r>
              <a:rPr kumimoji="1" lang="ja-JP" altLang="en-US" sz="24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＊</a:t>
            </a:r>
            <a:endParaRPr kumimoji="1" lang="ja-JP" altLang="en-US" sz="2400" dirty="0">
              <a:latin typeface="Segoe UI Black" panose="020B0A02040204020203" pitchFamily="34" charset="0"/>
              <a:ea typeface="UD デジタル 教科書体 NK-B" panose="020207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9803D20-61F8-F3FD-F48E-061C24CE22D9}"/>
              </a:ext>
            </a:extLst>
          </p:cNvPr>
          <p:cNvSpPr txBox="1"/>
          <p:nvPr/>
        </p:nvSpPr>
        <p:spPr>
          <a:xfrm>
            <a:off x="3134053" y="5711179"/>
            <a:ext cx="4389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rgbClr val="FF00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±</a:t>
            </a:r>
            <a:r>
              <a:rPr kumimoji="1" lang="en-US" altLang="ja-JP" sz="60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Rp 5 Juta</a:t>
            </a:r>
            <a:endParaRPr kumimoji="1" lang="ja-JP" altLang="en-US" sz="6000" dirty="0">
              <a:solidFill>
                <a:srgbClr val="FF0000"/>
              </a:solidFill>
              <a:latin typeface="Segoe UI Black" panose="020B0A02040204020203" pitchFamily="34" charset="0"/>
              <a:ea typeface="UD デジタル 教科書体 NK-B" panose="02020700000000000000" pitchFamily="18" charset="-128"/>
            </a:endParaRPr>
          </a:p>
        </p:txBody>
      </p:sp>
      <p:sp>
        <p:nvSpPr>
          <p:cNvPr id="37" name="星: 5 pt 36">
            <a:extLst>
              <a:ext uri="{FF2B5EF4-FFF2-40B4-BE49-F238E27FC236}">
                <a16:creationId xmlns:a16="http://schemas.microsoft.com/office/drawing/2014/main" id="{1BE8DA7D-6491-4500-38B8-DEE836438301}"/>
              </a:ext>
            </a:extLst>
          </p:cNvPr>
          <p:cNvSpPr/>
          <p:nvPr/>
        </p:nvSpPr>
        <p:spPr>
          <a:xfrm>
            <a:off x="7195332" y="5403801"/>
            <a:ext cx="1700975" cy="1454199"/>
          </a:xfrm>
          <a:prstGeom prst="star5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EECABEE-3BE0-1DB3-08D0-53DA7E0A4572}"/>
              </a:ext>
            </a:extLst>
          </p:cNvPr>
          <p:cNvSpPr txBox="1"/>
          <p:nvPr/>
        </p:nvSpPr>
        <p:spPr>
          <a:xfrm>
            <a:off x="7114154" y="5550089"/>
            <a:ext cx="1935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Yu Gothic UI" panose="020B0500000000000000" pitchFamily="50" charset="-128"/>
                <a:ea typeface="Yu Gothic UI" panose="020B0500000000000000" pitchFamily="50" charset="-128"/>
              </a:rPr>
              <a:t>Masih Sisa</a:t>
            </a:r>
            <a:endParaRPr kumimoji="1" lang="ja-JP" altLang="en-US" sz="3600" b="1" dirty="0">
              <a:latin typeface="Segoe UI Black" panose="020B0A02040204020203" pitchFamily="34" charset="0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2107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18245AEF-1526-CF05-5E44-310BC349A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060822"/>
              </p:ext>
            </p:extLst>
          </p:nvPr>
        </p:nvGraphicFramePr>
        <p:xfrm>
          <a:off x="267460" y="955169"/>
          <a:ext cx="8563929" cy="57269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9469">
                  <a:extLst>
                    <a:ext uri="{9D8B030D-6E8A-4147-A177-3AD203B41FA5}">
                      <a16:colId xmlns:a16="http://schemas.microsoft.com/office/drawing/2014/main" val="2072613395"/>
                    </a:ext>
                  </a:extLst>
                </a:gridCol>
                <a:gridCol w="3615397">
                  <a:extLst>
                    <a:ext uri="{9D8B030D-6E8A-4147-A177-3AD203B41FA5}">
                      <a16:colId xmlns:a16="http://schemas.microsoft.com/office/drawing/2014/main" val="1891423362"/>
                    </a:ext>
                  </a:extLst>
                </a:gridCol>
                <a:gridCol w="2529063">
                  <a:extLst>
                    <a:ext uri="{9D8B030D-6E8A-4147-A177-3AD203B41FA5}">
                      <a16:colId xmlns:a16="http://schemas.microsoft.com/office/drawing/2014/main" val="1693502696"/>
                    </a:ext>
                  </a:extLst>
                </a:gridCol>
              </a:tblGrid>
              <a:tr h="1465499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585163"/>
                  </a:ext>
                </a:extLst>
              </a:tr>
              <a:tr h="213074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860287"/>
                  </a:ext>
                </a:extLst>
              </a:tr>
              <a:tr h="213074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365506"/>
                  </a:ext>
                </a:extLst>
              </a:tr>
            </a:tbl>
          </a:graphicData>
        </a:graphic>
      </p:graphicFrame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1C98B43F-4CAC-F964-E5A3-F74C6E41198C}"/>
              </a:ext>
            </a:extLst>
          </p:cNvPr>
          <p:cNvCxnSpPr>
            <a:cxnSpLocks/>
          </p:cNvCxnSpPr>
          <p:nvPr/>
        </p:nvCxnSpPr>
        <p:spPr>
          <a:xfrm>
            <a:off x="262979" y="884829"/>
            <a:ext cx="86667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D3DBC45-8C11-F428-0FC8-D5AA3653BEA3}"/>
              </a:ext>
            </a:extLst>
          </p:cNvPr>
          <p:cNvSpPr txBox="1"/>
          <p:nvPr/>
        </p:nvSpPr>
        <p:spPr>
          <a:xfrm>
            <a:off x="262979" y="350165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給料の違い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EFD5B76-299E-B35A-4863-9F92D1CF0E2B}"/>
              </a:ext>
            </a:extLst>
          </p:cNvPr>
          <p:cNvSpPr txBox="1"/>
          <p:nvPr/>
        </p:nvSpPr>
        <p:spPr>
          <a:xfrm>
            <a:off x="275387" y="2769534"/>
            <a:ext cx="141577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技能</a:t>
            </a:r>
            <a:endParaRPr kumimoji="1"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kumimoji="1" lang="en-US" altLang="ja-JP" sz="7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kumimoji="1" lang="en-US" altLang="ja-JP" sz="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実習生</a:t>
            </a:r>
            <a:endParaRPr kumimoji="1"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0C37C64-A82F-C018-4C6B-64B484E41B3E}"/>
              </a:ext>
            </a:extLst>
          </p:cNvPr>
          <p:cNvSpPr txBox="1"/>
          <p:nvPr/>
        </p:nvSpPr>
        <p:spPr>
          <a:xfrm>
            <a:off x="419667" y="4834138"/>
            <a:ext cx="2031325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在留資格</a:t>
            </a:r>
            <a:endParaRPr kumimoji="1"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kumimoji="1" lang="en-US" altLang="ja-JP" sz="7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「介護」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939C415-0979-ABA4-D9D8-7E2996104B06}"/>
              </a:ext>
            </a:extLst>
          </p:cNvPr>
          <p:cNvSpPr txBox="1"/>
          <p:nvPr/>
        </p:nvSpPr>
        <p:spPr>
          <a:xfrm>
            <a:off x="3040811" y="1141455"/>
            <a:ext cx="58272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初めの給料　　賞与一年</a:t>
            </a:r>
            <a:endParaRPr kumimoji="1"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kumimoji="1"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(1</a:t>
            </a:r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ヶ月）</a:t>
            </a:r>
            <a:endParaRPr kumimoji="1"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DB18049-9707-221E-BE45-F4EA00BBE1D6}"/>
              </a:ext>
            </a:extLst>
          </p:cNvPr>
          <p:cNvSpPr txBox="1"/>
          <p:nvPr/>
        </p:nvSpPr>
        <p:spPr>
          <a:xfrm>
            <a:off x="275387" y="139651"/>
            <a:ext cx="208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きゅうりょう　　　ちが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6B15F70-AE45-96DD-0832-F38C8F599835}"/>
              </a:ext>
            </a:extLst>
          </p:cNvPr>
          <p:cNvSpPr txBox="1"/>
          <p:nvPr/>
        </p:nvSpPr>
        <p:spPr>
          <a:xfrm>
            <a:off x="193442" y="2584868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ぎ　のう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0024DCC-DFDB-9C87-D055-8DC99430CB3C}"/>
              </a:ext>
            </a:extLst>
          </p:cNvPr>
          <p:cNvSpPr txBox="1"/>
          <p:nvPr/>
        </p:nvSpPr>
        <p:spPr>
          <a:xfrm>
            <a:off x="137396" y="3242664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じっしゅうせい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04C2708-99B1-DCC1-9AFC-A9E4487302EC}"/>
              </a:ext>
            </a:extLst>
          </p:cNvPr>
          <p:cNvSpPr txBox="1"/>
          <p:nvPr/>
        </p:nvSpPr>
        <p:spPr>
          <a:xfrm>
            <a:off x="398041" y="4629176"/>
            <a:ext cx="186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ざいりゅうしかく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055D2E2-B2A5-4DC9-6F24-B7A9E7A91CBD}"/>
              </a:ext>
            </a:extLst>
          </p:cNvPr>
          <p:cNvSpPr txBox="1"/>
          <p:nvPr/>
        </p:nvSpPr>
        <p:spPr>
          <a:xfrm>
            <a:off x="855558" y="5322479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かい　ご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D41A650-5DE3-A2BF-8C8E-83B7D03C1C42}"/>
              </a:ext>
            </a:extLst>
          </p:cNvPr>
          <p:cNvSpPr txBox="1"/>
          <p:nvPr/>
        </p:nvSpPr>
        <p:spPr>
          <a:xfrm>
            <a:off x="2942938" y="952670"/>
            <a:ext cx="6024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はじ　　　　　　　　きゅうりょう               しょう　よ　いち　ねん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193481A-F4B1-28D9-277A-A77136ED8F3E}"/>
              </a:ext>
            </a:extLst>
          </p:cNvPr>
          <p:cNvSpPr txBox="1"/>
          <p:nvPr/>
        </p:nvSpPr>
        <p:spPr>
          <a:xfrm>
            <a:off x="6305315" y="1751429"/>
            <a:ext cx="30035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Bonus/</a:t>
            </a:r>
            <a:r>
              <a:rPr lang="en-US" altLang="ja-JP" sz="3200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Tahun</a:t>
            </a:r>
            <a:endParaRPr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7" name="乗算記号 36">
            <a:extLst>
              <a:ext uri="{FF2B5EF4-FFF2-40B4-BE49-F238E27FC236}">
                <a16:creationId xmlns:a16="http://schemas.microsoft.com/office/drawing/2014/main" id="{FBE72E7C-CF44-6CCB-16F7-1A096B64FFF6}"/>
              </a:ext>
            </a:extLst>
          </p:cNvPr>
          <p:cNvSpPr/>
          <p:nvPr/>
        </p:nvSpPr>
        <p:spPr>
          <a:xfrm>
            <a:off x="6764259" y="3361461"/>
            <a:ext cx="914400" cy="914400"/>
          </a:xfrm>
          <a:prstGeom prst="mathMultiply">
            <a:avLst>
              <a:gd name="adj1" fmla="val 967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468E3C9-1A3A-B330-30EF-0158362A9869}"/>
              </a:ext>
            </a:extLst>
          </p:cNvPr>
          <p:cNvSpPr txBox="1"/>
          <p:nvPr/>
        </p:nvSpPr>
        <p:spPr>
          <a:xfrm>
            <a:off x="7584924" y="2972223"/>
            <a:ext cx="12444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9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</a:t>
            </a:r>
            <a:endParaRPr lang="ja-JP" altLang="en-US" sz="9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9" name="乗算記号 38">
            <a:extLst>
              <a:ext uri="{FF2B5EF4-FFF2-40B4-BE49-F238E27FC236}">
                <a16:creationId xmlns:a16="http://schemas.microsoft.com/office/drawing/2014/main" id="{6F05C519-9267-8577-2C20-82357F0D9E58}"/>
              </a:ext>
            </a:extLst>
          </p:cNvPr>
          <p:cNvSpPr/>
          <p:nvPr/>
        </p:nvSpPr>
        <p:spPr>
          <a:xfrm>
            <a:off x="6732827" y="5350985"/>
            <a:ext cx="914400" cy="914400"/>
          </a:xfrm>
          <a:prstGeom prst="mathMultiply">
            <a:avLst>
              <a:gd name="adj1" fmla="val 967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D020681-C10A-532D-38FA-8C6A8D04A7AF}"/>
              </a:ext>
            </a:extLst>
          </p:cNvPr>
          <p:cNvSpPr txBox="1"/>
          <p:nvPr/>
        </p:nvSpPr>
        <p:spPr>
          <a:xfrm>
            <a:off x="7346914" y="4960782"/>
            <a:ext cx="12444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9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４</a:t>
            </a: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E0E41A0E-E184-6F59-ED38-4CBC337BA489}"/>
              </a:ext>
            </a:extLst>
          </p:cNvPr>
          <p:cNvSpPr/>
          <p:nvPr/>
        </p:nvSpPr>
        <p:spPr>
          <a:xfrm>
            <a:off x="262979" y="4585232"/>
            <a:ext cx="8572891" cy="209692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FE472232-C090-7D47-D5D7-FACF49272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19" y="1166189"/>
            <a:ext cx="1531362" cy="114710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3440385-501A-90EE-F60C-4467A3C9ED64}"/>
              </a:ext>
            </a:extLst>
          </p:cNvPr>
          <p:cNvSpPr txBox="1"/>
          <p:nvPr/>
        </p:nvSpPr>
        <p:spPr>
          <a:xfrm>
            <a:off x="2639425" y="3007867"/>
            <a:ext cx="3913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±</a:t>
            </a:r>
            <a:r>
              <a:rPr kumimoji="1" lang="en-US" altLang="ja-JP" sz="4800" dirty="0">
                <a:latin typeface="Segoe UI Black" panose="020B0A02040204020203" pitchFamily="34" charset="0"/>
                <a:ea typeface="Segoe UI Black" panose="020B0A02040204020203" pitchFamily="34" charset="0"/>
              </a:rPr>
              <a:t>Rp 17 Juta</a:t>
            </a:r>
            <a:endParaRPr kumimoji="1" lang="ja-JP" altLang="en-US" sz="4800" dirty="0">
              <a:latin typeface="Segoe UI Black" panose="020B0A02040204020203" pitchFamily="34" charset="0"/>
              <a:ea typeface="UD デジタル 教科書体 NK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D83E939-DEC7-C229-B455-BFC6CAB747BD}"/>
              </a:ext>
            </a:extLst>
          </p:cNvPr>
          <p:cNvSpPr txBox="1"/>
          <p:nvPr/>
        </p:nvSpPr>
        <p:spPr>
          <a:xfrm>
            <a:off x="2525010" y="5105737"/>
            <a:ext cx="3913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Yu Gothic UI" panose="020B0500000000000000" pitchFamily="50" charset="-128"/>
                <a:ea typeface="Yu Gothic UI" panose="020B0500000000000000" pitchFamily="50" charset="-128"/>
              </a:rPr>
              <a:t>±</a:t>
            </a:r>
            <a:r>
              <a:rPr kumimoji="1" lang="en-US" altLang="ja-JP" sz="4800" dirty="0">
                <a:latin typeface="Segoe UI Black" panose="020B0A02040204020203" pitchFamily="34" charset="0"/>
                <a:ea typeface="Segoe UI Black" panose="020B0A02040204020203" pitchFamily="34" charset="0"/>
              </a:rPr>
              <a:t>Rp 23 Juta</a:t>
            </a:r>
            <a:endParaRPr kumimoji="1" lang="ja-JP" altLang="en-US" sz="4800" dirty="0">
              <a:latin typeface="Segoe UI Black" panose="020B0A02040204020203" pitchFamily="34" charset="0"/>
              <a:ea typeface="UD デジタル 教科書体 NK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2DECCEB-3C02-B460-D86D-C34170D357C3}"/>
              </a:ext>
            </a:extLst>
          </p:cNvPr>
          <p:cNvSpPr txBox="1"/>
          <p:nvPr/>
        </p:nvSpPr>
        <p:spPr>
          <a:xfrm>
            <a:off x="4143208" y="263021"/>
            <a:ext cx="382590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Perbedaan</a:t>
            </a:r>
            <a:r>
              <a:rPr kumimoji="1" lang="en-US" altLang="ja-JP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kumimoji="1" lang="en-US" altLang="ja-JP" sz="24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Gaji</a:t>
            </a:r>
            <a:endParaRPr kumimoji="1" lang="ja-JP" altLang="en-US" sz="2400" dirty="0">
              <a:latin typeface="Segoe UI Black" panose="020B0A02040204020203" pitchFamily="34" charset="0"/>
              <a:ea typeface="UD デジタル 教科書体 NK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DC33C7F-288D-C0BA-35D3-D406C68E30B0}"/>
              </a:ext>
            </a:extLst>
          </p:cNvPr>
          <p:cNvSpPr txBox="1"/>
          <p:nvPr/>
        </p:nvSpPr>
        <p:spPr>
          <a:xfrm>
            <a:off x="1318300" y="2784649"/>
            <a:ext cx="136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Magang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52BF2FD-592E-3C74-9DD4-040CA20C34EE}"/>
              </a:ext>
            </a:extLst>
          </p:cNvPr>
          <p:cNvSpPr txBox="1"/>
          <p:nvPr/>
        </p:nvSpPr>
        <p:spPr>
          <a:xfrm>
            <a:off x="271696" y="3840114"/>
            <a:ext cx="2399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Specified Skill Worker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B8A4313-F09C-0001-6921-01636ADAC3A7}"/>
              </a:ext>
            </a:extLst>
          </p:cNvPr>
          <p:cNvSpPr txBox="1"/>
          <p:nvPr/>
        </p:nvSpPr>
        <p:spPr>
          <a:xfrm>
            <a:off x="-59757" y="6064284"/>
            <a:ext cx="2933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Visa </a:t>
            </a:r>
            <a:r>
              <a:rPr kumimoji="1" lang="en-US" altLang="ja-JP" sz="2800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Kaigo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4554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A533A-6B1F-BCBD-A758-BD4684A49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2F933DD-E250-237E-F633-75FA859688CD}"/>
              </a:ext>
            </a:extLst>
          </p:cNvPr>
          <p:cNvSpPr txBox="1"/>
          <p:nvPr/>
        </p:nvSpPr>
        <p:spPr>
          <a:xfrm>
            <a:off x="237079" y="228234"/>
            <a:ext cx="42883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在留資格「介護」</a:t>
            </a:r>
            <a:endParaRPr kumimoji="1"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310009-BB8E-6A06-F278-D1036BD57EAE}"/>
              </a:ext>
            </a:extLst>
          </p:cNvPr>
          <p:cNvSpPr txBox="1"/>
          <p:nvPr/>
        </p:nvSpPr>
        <p:spPr>
          <a:xfrm>
            <a:off x="237079" y="0"/>
            <a:ext cx="3565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ざいりゅう　し　　かく　　　　　かい　ご</a:t>
            </a: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51CDE33A-FF9D-2652-6D1A-C000ED878185}"/>
              </a:ext>
            </a:extLst>
          </p:cNvPr>
          <p:cNvCxnSpPr/>
          <p:nvPr/>
        </p:nvCxnSpPr>
        <p:spPr>
          <a:xfrm>
            <a:off x="182880" y="831330"/>
            <a:ext cx="8778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図 2">
            <a:extLst>
              <a:ext uri="{FF2B5EF4-FFF2-40B4-BE49-F238E27FC236}">
                <a16:creationId xmlns:a16="http://schemas.microsoft.com/office/drawing/2014/main" id="{247C5A4B-86D1-B1EB-C92C-0DAD6E3DA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039" y="908374"/>
            <a:ext cx="2486025" cy="17145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D12F405-1ED2-6EB8-044F-85914D06D280}"/>
              </a:ext>
            </a:extLst>
          </p:cNvPr>
          <p:cNvSpPr txBox="1"/>
          <p:nvPr/>
        </p:nvSpPr>
        <p:spPr>
          <a:xfrm>
            <a:off x="3133015" y="3088785"/>
            <a:ext cx="28513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家族も一緒に</a:t>
            </a:r>
            <a:endParaRPr kumimoji="1"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kumimoji="1" lang="en-US" altLang="ja-JP" sz="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暮らしたい</a:t>
            </a:r>
            <a:endParaRPr lang="ja-JP" altLang="en-US" sz="3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C096D17-9077-1608-D16C-CDB83842EC5A}"/>
              </a:ext>
            </a:extLst>
          </p:cNvPr>
          <p:cNvSpPr txBox="1"/>
          <p:nvPr/>
        </p:nvSpPr>
        <p:spPr>
          <a:xfrm>
            <a:off x="234125" y="3101005"/>
            <a:ext cx="26369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安定した</a:t>
            </a:r>
            <a:endParaRPr kumimoji="1"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kumimoji="1" lang="en-US" altLang="ja-JP" sz="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給料がほしい</a:t>
            </a:r>
            <a:endParaRPr kumimoji="1"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B257B84-787D-4E31-C149-69DB8F118B30}"/>
              </a:ext>
            </a:extLst>
          </p:cNvPr>
          <p:cNvSpPr txBox="1"/>
          <p:nvPr/>
        </p:nvSpPr>
        <p:spPr>
          <a:xfrm>
            <a:off x="6458328" y="3123954"/>
            <a:ext cx="28660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長く日本で</a:t>
            </a:r>
            <a:endParaRPr kumimoji="1"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kumimoji="1" lang="en-US" altLang="ja-JP" sz="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生活したい</a:t>
            </a:r>
            <a:endParaRPr kumimoji="1"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82E0816-59E4-E171-B5A2-56A82E7B4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25" y="1231867"/>
            <a:ext cx="2176903" cy="163066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F1854C8-92CC-B8FA-945B-D47F21650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6394" y="846110"/>
            <a:ext cx="1595928" cy="1923298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BC9CE34-BA5A-2C6F-E9E6-0A904D952C05}"/>
              </a:ext>
            </a:extLst>
          </p:cNvPr>
          <p:cNvSpPr txBox="1"/>
          <p:nvPr/>
        </p:nvSpPr>
        <p:spPr>
          <a:xfrm>
            <a:off x="182880" y="3548753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きゅうりょう　 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41499F2-FD48-C2F3-00FF-DD1DE1717C74}"/>
              </a:ext>
            </a:extLst>
          </p:cNvPr>
          <p:cNvSpPr txBox="1"/>
          <p:nvPr/>
        </p:nvSpPr>
        <p:spPr>
          <a:xfrm>
            <a:off x="3129488" y="2882927"/>
            <a:ext cx="224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か  ぞく     いっ　しょ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F241219-757D-CA53-EEDC-FBCCEAAA3C93}"/>
              </a:ext>
            </a:extLst>
          </p:cNvPr>
          <p:cNvSpPr txBox="1"/>
          <p:nvPr/>
        </p:nvSpPr>
        <p:spPr>
          <a:xfrm>
            <a:off x="3209514" y="351231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kumimoji="1" lang="ja-JP" altLang="en-US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EE69D27-F514-4238-B31E-F11493154680}"/>
              </a:ext>
            </a:extLst>
          </p:cNvPr>
          <p:cNvSpPr txBox="1"/>
          <p:nvPr/>
        </p:nvSpPr>
        <p:spPr>
          <a:xfrm>
            <a:off x="6458328" y="2898817"/>
            <a:ext cx="18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なが　　　 に ほん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4354662-0AEF-8507-D6F2-A52B51E90717}"/>
              </a:ext>
            </a:extLst>
          </p:cNvPr>
          <p:cNvSpPr txBox="1"/>
          <p:nvPr/>
        </p:nvSpPr>
        <p:spPr>
          <a:xfrm>
            <a:off x="6383026" y="3539452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せいかつ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99D4869-3DB3-A6E7-282F-A60ACC3845F1}"/>
              </a:ext>
            </a:extLst>
          </p:cNvPr>
          <p:cNvSpPr txBox="1"/>
          <p:nvPr/>
        </p:nvSpPr>
        <p:spPr>
          <a:xfrm>
            <a:off x="234125" y="2835951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あんてい　 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F17BEC7-CF77-5A51-8B7A-CEA6B3F65CBE}"/>
              </a:ext>
            </a:extLst>
          </p:cNvPr>
          <p:cNvSpPr txBox="1"/>
          <p:nvPr/>
        </p:nvSpPr>
        <p:spPr>
          <a:xfrm>
            <a:off x="1677122" y="5052136"/>
            <a:ext cx="582723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興味がある人</a:t>
            </a:r>
            <a:endParaRPr kumimoji="1"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kumimoji="1" lang="en-US" altLang="ja-JP" sz="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kumimoji="1" lang="en-US" altLang="ja-JP" sz="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先生に相談してください</a:t>
            </a:r>
            <a:endParaRPr kumimoji="1"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EFDAB6F-C3D3-14FF-7D02-ECC3AED71D25}"/>
              </a:ext>
            </a:extLst>
          </p:cNvPr>
          <p:cNvSpPr txBox="1"/>
          <p:nvPr/>
        </p:nvSpPr>
        <p:spPr>
          <a:xfrm>
            <a:off x="2766893" y="4824312"/>
            <a:ext cx="3243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きょう　み　　　　　　　　　　　　ひと　 </a:t>
            </a: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12927C33-8C7E-C96E-A514-EB7C04DCFD3B}"/>
              </a:ext>
            </a:extLst>
          </p:cNvPr>
          <p:cNvCxnSpPr>
            <a:stCxn id="8" idx="2"/>
          </p:cNvCxnSpPr>
          <p:nvPr/>
        </p:nvCxnSpPr>
        <p:spPr>
          <a:xfrm>
            <a:off x="1552624" y="4301334"/>
            <a:ext cx="1106170" cy="4113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0D3F38FA-5BCA-5B1A-56E4-0F505AA8FFD3}"/>
              </a:ext>
            </a:extLst>
          </p:cNvPr>
          <p:cNvCxnSpPr>
            <a:cxnSpLocks/>
          </p:cNvCxnSpPr>
          <p:nvPr/>
        </p:nvCxnSpPr>
        <p:spPr>
          <a:xfrm>
            <a:off x="4250147" y="4254901"/>
            <a:ext cx="0" cy="4304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23B9B814-DF8C-2367-90F2-97E679CD3B97}"/>
              </a:ext>
            </a:extLst>
          </p:cNvPr>
          <p:cNvCxnSpPr>
            <a:cxnSpLocks/>
          </p:cNvCxnSpPr>
          <p:nvPr/>
        </p:nvCxnSpPr>
        <p:spPr>
          <a:xfrm flipH="1">
            <a:off x="6351672" y="4289114"/>
            <a:ext cx="879122" cy="5351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C19F1D6-0DC8-4860-9045-C01EC3FF6658}"/>
              </a:ext>
            </a:extLst>
          </p:cNvPr>
          <p:cNvSpPr txBox="1"/>
          <p:nvPr/>
        </p:nvSpPr>
        <p:spPr>
          <a:xfrm>
            <a:off x="1796800" y="5688721"/>
            <a:ext cx="2728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せんせい　　　　　そう　だん　 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112E3133-108B-C808-9564-609BB8676240}"/>
              </a:ext>
            </a:extLst>
          </p:cNvPr>
          <p:cNvCxnSpPr>
            <a:cxnSpLocks/>
          </p:cNvCxnSpPr>
          <p:nvPr/>
        </p:nvCxnSpPr>
        <p:spPr>
          <a:xfrm>
            <a:off x="2658794" y="5612783"/>
            <a:ext cx="3460652" cy="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2B97F74-9351-9978-6ADA-B40F09AB907B}"/>
              </a:ext>
            </a:extLst>
          </p:cNvPr>
          <p:cNvSpPr txBox="1"/>
          <p:nvPr/>
        </p:nvSpPr>
        <p:spPr>
          <a:xfrm>
            <a:off x="4618570" y="201936"/>
            <a:ext cx="382590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Visa </a:t>
            </a:r>
            <a:r>
              <a:rPr kumimoji="1" lang="en-US" altLang="ja-JP" sz="24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Kaigo</a:t>
            </a:r>
            <a:endParaRPr kumimoji="1" lang="ja-JP" altLang="en-US" sz="2400" dirty="0">
              <a:latin typeface="Segoe UI Black" panose="020B0A02040204020203" pitchFamily="34" charset="0"/>
              <a:ea typeface="UD デジタル 教科書体 NK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2205B4-008B-1FC5-0D41-4379BE6C126D}"/>
              </a:ext>
            </a:extLst>
          </p:cNvPr>
          <p:cNvSpPr txBox="1"/>
          <p:nvPr/>
        </p:nvSpPr>
        <p:spPr>
          <a:xfrm>
            <a:off x="-116288" y="4374040"/>
            <a:ext cx="2297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Gaji</a:t>
            </a:r>
            <a:r>
              <a:rPr kumimoji="1" lang="en-US" altLang="ja-JP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kumimoji="1" lang="en-US" altLang="ja-JP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stabil</a:t>
            </a:r>
            <a:r>
              <a:rPr kumimoji="1" lang="en-US" altLang="ja-JP" dirty="0">
                <a:latin typeface="Segoe UI Black" panose="020B0A02040204020203" pitchFamily="34" charset="0"/>
                <a:ea typeface="Segoe UI Black" panose="020B0A02040204020203" pitchFamily="34" charset="0"/>
              </a:rPr>
              <a:t> yang </a:t>
            </a:r>
            <a:r>
              <a:rPr kumimoji="1" lang="en-US" altLang="ja-JP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terjamin</a:t>
            </a:r>
            <a:endParaRPr kumimoji="1" lang="ja-JP" altLang="en-US" dirty="0">
              <a:latin typeface="Segoe UI Black" panose="020B0A02040204020203" pitchFamily="34" charset="0"/>
              <a:ea typeface="UD デジタル 教科書体 NK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690305B-AF54-0B64-3864-2C38E492F642}"/>
              </a:ext>
            </a:extLst>
          </p:cNvPr>
          <p:cNvSpPr txBox="1"/>
          <p:nvPr/>
        </p:nvSpPr>
        <p:spPr>
          <a:xfrm>
            <a:off x="2002446" y="924295"/>
            <a:ext cx="1675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Ingin</a:t>
            </a:r>
            <a:r>
              <a:rPr kumimoji="1" lang="en-US" altLang="ja-JP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kumimoji="1" lang="en-US" altLang="ja-JP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tinggal</a:t>
            </a:r>
            <a:r>
              <a:rPr kumimoji="1" lang="en-US" altLang="ja-JP" dirty="0">
                <a:latin typeface="Segoe UI Black" panose="020B0A02040204020203" pitchFamily="34" charset="0"/>
                <a:ea typeface="Segoe UI Black" panose="020B0A02040204020203" pitchFamily="34" charset="0"/>
              </a:rPr>
              <a:t> Bersama </a:t>
            </a:r>
            <a:r>
              <a:rPr kumimoji="1" lang="en-US" altLang="ja-JP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keluarga</a:t>
            </a:r>
            <a:r>
              <a:rPr kumimoji="1" lang="en-US" altLang="ja-JP" dirty="0">
                <a:latin typeface="Segoe UI Black" panose="020B0A02040204020203" pitchFamily="34" charset="0"/>
                <a:ea typeface="Segoe UI Black" panose="020B0A02040204020203" pitchFamily="34" charset="0"/>
              </a:rPr>
              <a:t> di </a:t>
            </a:r>
            <a:r>
              <a:rPr kumimoji="1" lang="en-US" altLang="ja-JP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Jepang</a:t>
            </a:r>
            <a:endParaRPr kumimoji="1" lang="ja-JP" altLang="en-US" dirty="0">
              <a:latin typeface="Segoe UI Black" panose="020B0A02040204020203" pitchFamily="34" charset="0"/>
              <a:ea typeface="UD デジタル 教科書体 NK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2F62E46-2465-0262-5D62-AC26B5AA5AC9}"/>
              </a:ext>
            </a:extLst>
          </p:cNvPr>
          <p:cNvSpPr txBox="1"/>
          <p:nvPr/>
        </p:nvSpPr>
        <p:spPr>
          <a:xfrm>
            <a:off x="6797863" y="4574589"/>
            <a:ext cx="2297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Segoe UI Black" panose="020B0A02040204020203" pitchFamily="34" charset="0"/>
                <a:ea typeface="Segoe UI Black" panose="020B0A02040204020203" pitchFamily="34" charset="0"/>
              </a:rPr>
              <a:t>Bisa </a:t>
            </a:r>
            <a:r>
              <a:rPr kumimoji="1" lang="en-US" altLang="ja-JP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tinggal</a:t>
            </a:r>
            <a:r>
              <a:rPr kumimoji="1" lang="en-US" altLang="ja-JP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kumimoji="1" lang="en-US" altLang="ja-JP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dalam</a:t>
            </a:r>
            <a:r>
              <a:rPr kumimoji="1" lang="en-US" altLang="ja-JP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kumimoji="1" lang="en-US" altLang="ja-JP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jangka</a:t>
            </a:r>
            <a:r>
              <a:rPr kumimoji="1" lang="en-US" altLang="ja-JP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kumimoji="1" lang="en-US" altLang="ja-JP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waktu</a:t>
            </a:r>
            <a:r>
              <a:rPr kumimoji="1" lang="en-US" altLang="ja-JP" dirty="0">
                <a:latin typeface="Segoe UI Black" panose="020B0A02040204020203" pitchFamily="34" charset="0"/>
                <a:ea typeface="Segoe UI Black" panose="020B0A02040204020203" pitchFamily="34" charset="0"/>
              </a:rPr>
              <a:t> lama di </a:t>
            </a:r>
            <a:r>
              <a:rPr kumimoji="1" lang="en-US" altLang="ja-JP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Jepang</a:t>
            </a:r>
            <a:endParaRPr kumimoji="1" lang="ja-JP" altLang="en-US" dirty="0">
              <a:latin typeface="Segoe UI Black" panose="020B0A02040204020203" pitchFamily="34" charset="0"/>
              <a:ea typeface="UD デジタル 教科書体 NK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9D97099-E73C-589B-B8DD-3F0F88DEFFAF}"/>
              </a:ext>
            </a:extLst>
          </p:cNvPr>
          <p:cNvSpPr txBox="1"/>
          <p:nvPr/>
        </p:nvSpPr>
        <p:spPr>
          <a:xfrm>
            <a:off x="1922091" y="6390051"/>
            <a:ext cx="5273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Segera</a:t>
            </a:r>
            <a:r>
              <a:rPr kumimoji="1" lang="en-US" altLang="ja-JP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kumimoji="1" lang="en-US" altLang="ja-JP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konsultasikan</a:t>
            </a:r>
            <a:r>
              <a:rPr kumimoji="1" lang="en-US" altLang="ja-JP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kumimoji="1" lang="en-US" altLang="ja-JP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dengan</a:t>
            </a:r>
            <a:r>
              <a:rPr kumimoji="1" lang="en-US" altLang="ja-JP" dirty="0">
                <a:latin typeface="Segoe UI Black" panose="020B0A02040204020203" pitchFamily="34" charset="0"/>
                <a:ea typeface="Segoe UI Black" panose="020B0A02040204020203" pitchFamily="34" charset="0"/>
              </a:rPr>
              <a:t> guru kalian</a:t>
            </a:r>
            <a:endParaRPr kumimoji="1" lang="ja-JP" altLang="en-US" dirty="0">
              <a:latin typeface="Segoe UI Black" panose="020B0A02040204020203" pitchFamily="34" charset="0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3365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8892FC9-82CC-6F3F-CEDB-7DE946866A1B}"/>
              </a:ext>
            </a:extLst>
          </p:cNvPr>
          <p:cNvSpPr txBox="1"/>
          <p:nvPr/>
        </p:nvSpPr>
        <p:spPr>
          <a:xfrm>
            <a:off x="3752781" y="493383"/>
            <a:ext cx="539121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日本で</a:t>
            </a:r>
            <a:endParaRPr kumimoji="1" lang="en-US" altLang="ja-JP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8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会いましょう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D2218B-C570-A022-D8F0-96B461DFD05A}"/>
              </a:ext>
            </a:extLst>
          </p:cNvPr>
          <p:cNvSpPr txBox="1"/>
          <p:nvPr/>
        </p:nvSpPr>
        <p:spPr>
          <a:xfrm>
            <a:off x="4151200" y="307932"/>
            <a:ext cx="4290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 　　ほん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DB95D13-AB3F-EA4A-7451-B44939D25D7F}"/>
              </a:ext>
            </a:extLst>
          </p:cNvPr>
          <p:cNvSpPr txBox="1"/>
          <p:nvPr/>
        </p:nvSpPr>
        <p:spPr>
          <a:xfrm>
            <a:off x="4030357" y="1477875"/>
            <a:ext cx="759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97984B8-48BF-1192-0531-C7A5FDBF3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7626" y="-371166"/>
            <a:ext cx="4225549" cy="2811911"/>
          </a:xfrm>
          <a:prstGeom prst="rect">
            <a:avLst/>
          </a:prstGeom>
          <a:ln>
            <a:noFill/>
          </a:ln>
          <a:effectLst>
            <a:softEdge rad="6477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13C3A59-7249-13E2-A3E4-E48E2CC6C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9854" y="3173032"/>
            <a:ext cx="6391770" cy="3595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9710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1256</TotalTime>
  <Words>493</Words>
  <Application>Microsoft Office PowerPoint</Application>
  <PresentationFormat>画面に合わせる (4:3)</PresentationFormat>
  <Paragraphs>217</Paragraphs>
  <Slides>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9" baseType="lpstr">
      <vt:lpstr>Meiryo UI</vt:lpstr>
      <vt:lpstr>UD デジタル 教科書体 N-B</vt:lpstr>
      <vt:lpstr>UD デジタル 教科書体 NK-B</vt:lpstr>
      <vt:lpstr>Yu Gothic UI</vt:lpstr>
      <vt:lpstr>游ゴシック</vt:lpstr>
      <vt:lpstr>Arial</vt:lpstr>
      <vt:lpstr>Calibri</vt:lpstr>
      <vt:lpstr>Calibri Light</vt:lpstr>
      <vt:lpstr>Segoe UI Black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玉城栄之功</cp:lastModifiedBy>
  <cp:revision>77</cp:revision>
  <cp:lastPrinted>2025-02-04T00:35:19Z</cp:lastPrinted>
  <dcterms:created xsi:type="dcterms:W3CDTF">2025-01-24T14:49:42Z</dcterms:created>
  <dcterms:modified xsi:type="dcterms:W3CDTF">2025-02-17T06:00:23Z</dcterms:modified>
</cp:coreProperties>
</file>